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0643" r:id="rId5"/>
    <p:sldId id="2076136966" r:id="rId6"/>
    <p:sldId id="281" r:id="rId7"/>
    <p:sldId id="282" r:id="rId8"/>
    <p:sldId id="289" r:id="rId9"/>
    <p:sldId id="2076136801" r:id="rId10"/>
    <p:sldId id="2076136968" r:id="rId11"/>
    <p:sldId id="1591" r:id="rId12"/>
    <p:sldId id="2076136967" r:id="rId13"/>
    <p:sldId id="2076136969" r:id="rId14"/>
    <p:sldId id="10647" r:id="rId15"/>
    <p:sldId id="1505" r:id="rId16"/>
    <p:sldId id="2076136984" r:id="rId17"/>
    <p:sldId id="1592" r:id="rId18"/>
    <p:sldId id="10653" r:id="rId19"/>
    <p:sldId id="10656" r:id="rId20"/>
    <p:sldId id="10662" r:id="rId21"/>
    <p:sldId id="10648" r:id="rId22"/>
    <p:sldId id="10649" r:id="rId23"/>
    <p:sldId id="10663" r:id="rId24"/>
    <p:sldId id="10650" r:id="rId25"/>
    <p:sldId id="10651" r:id="rId26"/>
    <p:sldId id="10665" r:id="rId27"/>
    <p:sldId id="2076136970" r:id="rId28"/>
    <p:sldId id="2076136971" r:id="rId29"/>
    <p:sldId id="1506" r:id="rId30"/>
    <p:sldId id="2076136972" r:id="rId31"/>
    <p:sldId id="2076136973" r:id="rId32"/>
    <p:sldId id="2076136974" r:id="rId33"/>
    <p:sldId id="2076136986" r:id="rId34"/>
    <p:sldId id="2076136982" r:id="rId35"/>
    <p:sldId id="2076136983" r:id="rId36"/>
    <p:sldId id="2076136975" r:id="rId37"/>
    <p:sldId id="2076136976" r:id="rId38"/>
    <p:sldId id="2076136985" r:id="rId39"/>
    <p:sldId id="2076136979" r:id="rId40"/>
    <p:sldId id="279"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Lst>
        </p14:section>
        <p14:section name="First, what is .NET MAUI?" id="{CBA112E9-6F2D-0C47-90FD-C68A86BB19C4}">
          <p14:sldIdLst>
            <p14:sldId id="2076136966"/>
            <p14:sldId id="281"/>
            <p14:sldId id="282"/>
            <p14:sldId id="289"/>
            <p14:sldId id="2076136801"/>
            <p14:sldId id="2076136968"/>
            <p14:sldId id="1591"/>
          </p14:sldIdLst>
        </p14:section>
        <p14:section name="¿Handlers?" id="{6273560C-A325-4745-BC2C-24F9FBBEDBA9}">
          <p14:sldIdLst>
            <p14:sldId id="2076136967"/>
            <p14:sldId id="2076136969"/>
            <p14:sldId id="10647"/>
            <p14:sldId id="1505"/>
            <p14:sldId id="2076136984"/>
            <p14:sldId id="1592"/>
            <p14:sldId id="10653"/>
            <p14:sldId id="10656"/>
            <p14:sldId id="10662"/>
            <p14:sldId id="10648"/>
            <p14:sldId id="10649"/>
            <p14:sldId id="10663"/>
            <p14:sldId id="10650"/>
            <p14:sldId id="10651"/>
            <p14:sldId id="10665"/>
            <p14:sldId id="2076136970"/>
            <p14:sldId id="2076136971"/>
            <p14:sldId id="1506"/>
            <p14:sldId id="2076136972"/>
            <p14:sldId id="2076136973"/>
            <p14:sldId id="2076136974"/>
            <p14:sldId id="2076136986"/>
            <p14:sldId id="2076136982"/>
            <p14:sldId id="2076136983"/>
            <p14:sldId id="2076136975"/>
            <p14:sldId id="2076136976"/>
            <p14:sldId id="2076136985"/>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A01"/>
    <a:srgbClr val="0078D4"/>
    <a:srgbClr val="F2F2F2"/>
    <a:srgbClr val="107C10"/>
    <a:srgbClr val="000000"/>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7"/>
    <p:restoredTop sz="83939"/>
  </p:normalViewPr>
  <p:slideViewPr>
    <p:cSldViewPr snapToGrid="0" snapToObjects="1">
      <p:cViewPr varScale="1">
        <p:scale>
          <a:sx n="172" d="100"/>
          <a:sy n="172" d="100"/>
        </p:scale>
        <p:origin x="968" y="1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11/20/20 5:27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11/20/20 5:27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Let’s</a:t>
            </a:r>
            <a:r>
              <a:rPr lang="es-ES" dirty="0"/>
              <a:t> </a:t>
            </a:r>
            <a:r>
              <a:rPr lang="es-ES" dirty="0" err="1"/>
              <a:t>see</a:t>
            </a:r>
            <a:r>
              <a:rPr lang="es-ES" dirty="0"/>
              <a:t> </a:t>
            </a:r>
            <a:r>
              <a:rPr lang="es-ES" dirty="0" err="1"/>
              <a:t>the</a:t>
            </a:r>
            <a:r>
              <a:rPr lang="es-ES" dirty="0"/>
              <a:t> </a:t>
            </a:r>
            <a:r>
              <a:rPr lang="es-ES" dirty="0" err="1"/>
              <a:t>current</a:t>
            </a:r>
            <a:r>
              <a:rPr lang="es-ES" dirty="0"/>
              <a:t> </a:t>
            </a:r>
            <a:r>
              <a:rPr lang="es-ES" dirty="0" err="1"/>
              <a:t>Xamarin.Forms</a:t>
            </a:r>
            <a:r>
              <a:rPr lang="es-ES" dirty="0"/>
              <a:t> </a:t>
            </a:r>
            <a:r>
              <a:rPr lang="es-ES" dirty="0" err="1"/>
              <a:t>Renderers</a:t>
            </a:r>
            <a:r>
              <a:rPr lang="es-ES" dirty="0"/>
              <a:t> </a:t>
            </a:r>
            <a:r>
              <a:rPr lang="es-ES" dirty="0" err="1"/>
              <a:t>implementation</a:t>
            </a:r>
            <a:r>
              <a:rPr lang="es-ES" dirty="0"/>
              <a:t>. </a:t>
            </a:r>
            <a:r>
              <a:rPr lang="es-ES" dirty="0" err="1"/>
              <a:t>Is</a:t>
            </a:r>
            <a:r>
              <a:rPr lang="es-ES" dirty="0"/>
              <a:t> </a:t>
            </a:r>
            <a:r>
              <a:rPr lang="es-ES" dirty="0" err="1"/>
              <a:t>an</a:t>
            </a:r>
            <a:r>
              <a:rPr lang="es-ES" dirty="0"/>
              <a:t> </a:t>
            </a:r>
            <a:r>
              <a:rPr lang="es-ES" dirty="0" err="1"/>
              <a:t>IVisualElementRenderer</a:t>
            </a:r>
            <a:r>
              <a:rPr lang="es-ES" dirty="0"/>
              <a:t>.</a:t>
            </a:r>
          </a:p>
          <a:p>
            <a:r>
              <a:rPr lang="es-ES" dirty="0" err="1"/>
              <a:t>This</a:t>
            </a:r>
            <a:r>
              <a:rPr lang="es-ES" dirty="0"/>
              <a:t> </a:t>
            </a:r>
            <a:r>
              <a:rPr lang="es-ES" dirty="0" err="1"/>
              <a:t>is</a:t>
            </a:r>
            <a:r>
              <a:rPr lang="es-ES" dirty="0"/>
              <a:t> </a:t>
            </a:r>
            <a:r>
              <a:rPr lang="es-ES" dirty="0" err="1"/>
              <a:t>what</a:t>
            </a:r>
            <a:r>
              <a:rPr lang="es-ES" dirty="0"/>
              <a:t> drives </a:t>
            </a:r>
            <a:r>
              <a:rPr lang="es-ES" dirty="0" err="1"/>
              <a:t>all</a:t>
            </a:r>
            <a:r>
              <a:rPr lang="es-ES" dirty="0"/>
              <a:t> </a:t>
            </a:r>
            <a:r>
              <a:rPr lang="es-ES" dirty="0" err="1"/>
              <a:t>the</a:t>
            </a:r>
            <a:r>
              <a:rPr lang="es-ES" dirty="0"/>
              <a:t> </a:t>
            </a:r>
            <a:r>
              <a:rPr lang="es-ES" dirty="0" err="1"/>
              <a:t>renderers</a:t>
            </a:r>
            <a:r>
              <a:rPr lang="es-ES" dirty="0"/>
              <a:t> at </a:t>
            </a:r>
            <a:r>
              <a:rPr lang="es-ES" dirty="0" err="1"/>
              <a:t>the</a:t>
            </a:r>
            <a:r>
              <a:rPr lang="es-ES" dirty="0"/>
              <a:t> </a:t>
            </a:r>
            <a:r>
              <a:rPr lang="es-ES" dirty="0" err="1"/>
              <a:t>native</a:t>
            </a:r>
            <a:r>
              <a:rPr lang="es-ES" dirty="0"/>
              <a:t> </a:t>
            </a:r>
            <a:r>
              <a:rPr lang="es-ES" dirty="0" err="1"/>
              <a:t>level</a:t>
            </a:r>
            <a:r>
              <a:rPr lang="es-ES" dirty="0"/>
              <a:t>. </a:t>
            </a:r>
            <a:r>
              <a:rPr lang="es-ES" dirty="0" err="1"/>
              <a:t>This</a:t>
            </a:r>
            <a:r>
              <a:rPr lang="es-ES" dirty="0"/>
              <a:t> </a:t>
            </a:r>
            <a:r>
              <a:rPr lang="es-ES" dirty="0" err="1"/>
              <a:t>is</a:t>
            </a:r>
            <a:r>
              <a:rPr lang="es-ES" dirty="0"/>
              <a:t> </a:t>
            </a:r>
            <a:r>
              <a:rPr lang="es-ES" dirty="0" err="1"/>
              <a:t>how</a:t>
            </a:r>
            <a:r>
              <a:rPr lang="es-ES" dirty="0"/>
              <a:t> </a:t>
            </a:r>
            <a:r>
              <a:rPr lang="es-ES" dirty="0" err="1"/>
              <a:t>the</a:t>
            </a:r>
            <a:r>
              <a:rPr lang="es-ES" dirty="0"/>
              <a:t> </a:t>
            </a:r>
            <a:r>
              <a:rPr lang="es-ES" dirty="0" err="1"/>
              <a:t>Layout</a:t>
            </a:r>
            <a:r>
              <a:rPr lang="es-ES" dirty="0"/>
              <a:t> </a:t>
            </a:r>
            <a:r>
              <a:rPr lang="es-ES" dirty="0" err="1"/>
              <a:t>system</a:t>
            </a:r>
            <a:r>
              <a:rPr lang="es-ES" dirty="0"/>
              <a:t> </a:t>
            </a:r>
            <a:r>
              <a:rPr lang="es-ES" dirty="0" err="1"/>
              <a:t>interact</a:t>
            </a:r>
            <a:r>
              <a:rPr lang="es-ES" dirty="0"/>
              <a:t> </a:t>
            </a:r>
            <a:r>
              <a:rPr lang="es-ES" dirty="0" err="1"/>
              <a:t>with</a:t>
            </a:r>
            <a:r>
              <a:rPr lang="es-ES" dirty="0"/>
              <a:t> </a:t>
            </a:r>
            <a:r>
              <a:rPr lang="es-ES" dirty="0" err="1"/>
              <a:t>the</a:t>
            </a:r>
            <a:r>
              <a:rPr lang="es-ES" dirty="0"/>
              <a:t> </a:t>
            </a:r>
            <a:r>
              <a:rPr lang="es-ES" dirty="0" err="1"/>
              <a:t>native</a:t>
            </a:r>
            <a:r>
              <a:rPr lang="es-ES" dirty="0"/>
              <a:t> </a:t>
            </a:r>
            <a:r>
              <a:rPr lang="es-ES" dirty="0" err="1"/>
              <a:t>controls</a:t>
            </a:r>
            <a:r>
              <a:rPr lang="es-ES" dirty="0"/>
              <a:t>, etc.</a:t>
            </a:r>
          </a:p>
          <a:p>
            <a:r>
              <a:rPr lang="es-ES" dirty="0"/>
              <a:t>Can </a:t>
            </a:r>
            <a:r>
              <a:rPr lang="es-ES" dirty="0" err="1"/>
              <a:t>get</a:t>
            </a:r>
            <a:r>
              <a:rPr lang="es-ES" dirty="0"/>
              <a:t> </a:t>
            </a:r>
            <a:r>
              <a:rPr lang="es-ES" dirty="0" err="1"/>
              <a:t>basic</a:t>
            </a:r>
            <a:r>
              <a:rPr lang="es-ES" dirty="0"/>
              <a:t> </a:t>
            </a:r>
            <a:r>
              <a:rPr lang="es-ES" dirty="0" err="1"/>
              <a:t>information</a:t>
            </a:r>
            <a:r>
              <a:rPr lang="es-ES" dirty="0"/>
              <a:t> </a:t>
            </a:r>
            <a:r>
              <a:rPr lang="es-ES" dirty="0" err="1"/>
              <a:t>about</a:t>
            </a:r>
            <a:r>
              <a:rPr lang="es-ES" dirty="0"/>
              <a:t> </a:t>
            </a:r>
            <a:r>
              <a:rPr lang="es-ES" dirty="0" err="1"/>
              <a:t>what</a:t>
            </a:r>
            <a:r>
              <a:rPr lang="es-ES" dirty="0"/>
              <a:t> </a:t>
            </a:r>
            <a:r>
              <a:rPr lang="es-ES" dirty="0" err="1"/>
              <a:t>size</a:t>
            </a:r>
            <a:r>
              <a:rPr lang="es-ES" dirty="0"/>
              <a:t> </a:t>
            </a:r>
            <a:r>
              <a:rPr lang="es-ES" dirty="0" err="1"/>
              <a:t>should</a:t>
            </a:r>
            <a:r>
              <a:rPr lang="es-ES" dirty="0"/>
              <a:t> use, </a:t>
            </a:r>
            <a:r>
              <a:rPr lang="es-ES" dirty="0" err="1"/>
              <a:t>when</a:t>
            </a:r>
            <a:r>
              <a:rPr lang="es-ES" dirty="0"/>
              <a:t> </a:t>
            </a:r>
            <a:r>
              <a:rPr lang="es-ES" dirty="0" err="1"/>
              <a:t>should</a:t>
            </a:r>
            <a:r>
              <a:rPr lang="es-ES" dirty="0"/>
              <a:t> </a:t>
            </a:r>
            <a:r>
              <a:rPr lang="es-ES" dirty="0" err="1"/>
              <a:t>update</a:t>
            </a:r>
            <a:r>
              <a:rPr lang="es-ES" dirty="0"/>
              <a:t> a </a:t>
            </a:r>
            <a:r>
              <a:rPr lang="es-ES" dirty="0" err="1"/>
              <a:t>property</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6891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see</a:t>
            </a:r>
            <a:r>
              <a:rPr lang="es-ES" dirty="0"/>
              <a:t> </a:t>
            </a:r>
            <a:r>
              <a:rPr lang="es-ES" dirty="0" err="1"/>
              <a:t>the</a:t>
            </a:r>
            <a:r>
              <a:rPr lang="es-ES" dirty="0"/>
              <a:t> </a:t>
            </a:r>
            <a:r>
              <a:rPr lang="es-ES" dirty="0" err="1"/>
              <a:t>changes</a:t>
            </a:r>
            <a:r>
              <a:rPr lang="es-ES" dirty="0"/>
              <a:t> </a:t>
            </a:r>
            <a:r>
              <a:rPr lang="es-ES" dirty="0" err="1"/>
              <a:t>between</a:t>
            </a:r>
            <a:r>
              <a:rPr lang="es-ES" dirty="0"/>
              <a:t> </a:t>
            </a:r>
            <a:r>
              <a:rPr lang="es-ES" dirty="0" err="1"/>
              <a:t>Xamarin.Forms</a:t>
            </a:r>
            <a:r>
              <a:rPr lang="es-ES" dirty="0"/>
              <a:t> and .NET MAUI.</a:t>
            </a:r>
          </a:p>
          <a:p>
            <a:r>
              <a:rPr lang="es-ES" dirty="0" err="1"/>
              <a:t>IVisualElementRenderer</a:t>
            </a:r>
            <a:r>
              <a:rPr lang="es-ES" dirty="0"/>
              <a:t> </a:t>
            </a:r>
            <a:r>
              <a:rPr lang="es-ES" dirty="0" err="1"/>
              <a:t>is</a:t>
            </a:r>
            <a:r>
              <a:rPr lang="es-ES" dirty="0"/>
              <a:t> </a:t>
            </a:r>
            <a:r>
              <a:rPr lang="es-ES" dirty="0" err="1"/>
              <a:t>the</a:t>
            </a:r>
            <a:r>
              <a:rPr lang="es-ES" dirty="0"/>
              <a:t> </a:t>
            </a:r>
            <a:r>
              <a:rPr lang="es-ES" dirty="0" err="1"/>
              <a:t>Xamarin.Forms</a:t>
            </a:r>
            <a:r>
              <a:rPr lang="es-ES" dirty="0"/>
              <a:t> </a:t>
            </a:r>
            <a:r>
              <a:rPr lang="es-ES" dirty="0" err="1"/>
              <a:t>stuff</a:t>
            </a:r>
            <a:r>
              <a:rPr lang="es-ES" dirty="0"/>
              <a:t>, and </a:t>
            </a:r>
            <a:r>
              <a:rPr lang="es-ES" dirty="0" err="1"/>
              <a:t>the</a:t>
            </a:r>
            <a:r>
              <a:rPr lang="es-ES" dirty="0"/>
              <a:t> new </a:t>
            </a:r>
            <a:r>
              <a:rPr lang="es-ES" dirty="0" err="1"/>
              <a:t>one</a:t>
            </a:r>
            <a:r>
              <a:rPr lang="es-ES" dirty="0"/>
              <a:t> </a:t>
            </a:r>
            <a:r>
              <a:rPr lang="es-ES" dirty="0" err="1"/>
              <a:t>is</a:t>
            </a:r>
            <a:r>
              <a:rPr lang="es-ES" dirty="0"/>
              <a:t> </a:t>
            </a:r>
            <a:r>
              <a:rPr lang="es-ES" dirty="0" err="1"/>
              <a:t>IViewHandler</a:t>
            </a:r>
            <a:r>
              <a:rPr lang="es-ES" dirty="0"/>
              <a:t>.</a:t>
            </a:r>
          </a:p>
          <a:p>
            <a:r>
              <a:rPr lang="es-ES" dirty="0" err="1"/>
              <a:t>If</a:t>
            </a:r>
            <a:r>
              <a:rPr lang="es-ES" dirty="0"/>
              <a:t> </a:t>
            </a:r>
            <a:r>
              <a:rPr lang="es-ES" dirty="0" err="1"/>
              <a:t>you</a:t>
            </a:r>
            <a:r>
              <a:rPr lang="es-ES" dirty="0"/>
              <a:t> do a </a:t>
            </a:r>
            <a:r>
              <a:rPr lang="es-ES" dirty="0" err="1"/>
              <a:t>quick</a:t>
            </a:r>
            <a:r>
              <a:rPr lang="es-ES" dirty="0"/>
              <a:t> </a:t>
            </a:r>
            <a:r>
              <a:rPr lang="es-ES" dirty="0" err="1"/>
              <a:t>comparison</a:t>
            </a:r>
            <a:r>
              <a:rPr lang="es-ES" dirty="0"/>
              <a:t>, are </a:t>
            </a:r>
            <a:r>
              <a:rPr lang="es-ES" dirty="0" err="1"/>
              <a:t>very</a:t>
            </a:r>
            <a:r>
              <a:rPr lang="es-ES" dirty="0"/>
              <a:t> </a:t>
            </a:r>
            <a:r>
              <a:rPr lang="es-ES" dirty="0" err="1"/>
              <a:t>close</a:t>
            </a:r>
            <a:r>
              <a:rPr lang="es-ES" dirty="0"/>
              <a:t>, </a:t>
            </a:r>
            <a:r>
              <a:rPr lang="es-ES" dirty="0" err="1"/>
              <a:t>or</a:t>
            </a:r>
            <a:r>
              <a:rPr lang="es-ES" dirty="0"/>
              <a:t> </a:t>
            </a:r>
            <a:r>
              <a:rPr lang="es-ES" dirty="0" err="1"/>
              <a:t>very</a:t>
            </a:r>
            <a:r>
              <a:rPr lang="es-ES" dirty="0"/>
              <a:t> </a:t>
            </a:r>
            <a:r>
              <a:rPr lang="es-ES" dirty="0" err="1"/>
              <a:t>much</a:t>
            </a:r>
            <a:r>
              <a:rPr lang="es-ES" dirty="0"/>
              <a:t> </a:t>
            </a:r>
            <a:r>
              <a:rPr lang="es-ES" dirty="0" err="1"/>
              <a:t>the</a:t>
            </a:r>
            <a:r>
              <a:rPr lang="es-ES" dirty="0"/>
              <a:t> </a:t>
            </a:r>
            <a:r>
              <a:rPr lang="es-ES" dirty="0" err="1"/>
              <a:t>same</a:t>
            </a:r>
            <a:r>
              <a:rPr lang="es-ES" dirty="0"/>
              <a:t>. </a:t>
            </a:r>
            <a:r>
              <a:rPr lang="es-ES" dirty="0" err="1"/>
              <a:t>Is</a:t>
            </a:r>
            <a:r>
              <a:rPr lang="es-ES" dirty="0"/>
              <a:t> a new interface </a:t>
            </a:r>
            <a:r>
              <a:rPr lang="es-ES" dirty="0" err="1"/>
              <a:t>that</a:t>
            </a:r>
            <a:r>
              <a:rPr lang="es-ES" dirty="0"/>
              <a:t> </a:t>
            </a:r>
            <a:r>
              <a:rPr lang="es-ES" dirty="0" err="1"/>
              <a:t>allow</a:t>
            </a:r>
            <a:r>
              <a:rPr lang="es-ES" dirty="0"/>
              <a:t> to </a:t>
            </a:r>
            <a:r>
              <a:rPr lang="es-ES" dirty="0" err="1"/>
              <a:t>represent</a:t>
            </a:r>
            <a:r>
              <a:rPr lang="es-ES" dirty="0"/>
              <a:t> </a:t>
            </a:r>
            <a:r>
              <a:rPr lang="es-ES" dirty="0" err="1"/>
              <a:t>controls</a:t>
            </a:r>
            <a:r>
              <a:rPr lang="es-ES" dirty="0"/>
              <a:t> </a:t>
            </a:r>
            <a:r>
              <a:rPr lang="es-ES" dirty="0" err="1"/>
              <a:t>using</a:t>
            </a:r>
            <a:r>
              <a:rPr lang="es-ES" dirty="0"/>
              <a:t> </a:t>
            </a:r>
            <a:r>
              <a:rPr lang="es-ES" dirty="0" err="1"/>
              <a:t>the</a:t>
            </a:r>
            <a:r>
              <a:rPr lang="es-ES" dirty="0"/>
              <a:t> new </a:t>
            </a:r>
            <a:r>
              <a:rPr lang="es-ES" dirty="0" err="1"/>
              <a:t>implementation</a:t>
            </a:r>
            <a:r>
              <a:rPr lang="es-ES" dirty="0"/>
              <a:t>, </a:t>
            </a:r>
            <a:r>
              <a:rPr lang="es-ES" dirty="0" err="1"/>
              <a:t>but</a:t>
            </a:r>
            <a:r>
              <a:rPr lang="es-ES" dirty="0"/>
              <a:t> no </a:t>
            </a:r>
            <a:r>
              <a:rPr lang="es-ES" dirty="0" err="1"/>
              <a:t>crazy</a:t>
            </a:r>
            <a:r>
              <a:rPr lang="es-ES" dirty="0"/>
              <a:t> </a:t>
            </a:r>
            <a:r>
              <a:rPr lang="es-ES" dirty="0" err="1"/>
              <a:t>changes</a:t>
            </a:r>
            <a:r>
              <a:rPr lang="es-ES" dirty="0"/>
              <a:t>, are </a:t>
            </a:r>
            <a:r>
              <a:rPr lang="es-ES" dirty="0" err="1"/>
              <a:t>close</a:t>
            </a:r>
            <a:r>
              <a:rPr lang="es-ES" dirty="0"/>
              <a:t>.</a:t>
            </a:r>
          </a:p>
          <a:p>
            <a:endParaRPr lang="es-ES" dirty="0"/>
          </a:p>
          <a:p>
            <a:r>
              <a:rPr lang="es-ES" dirty="0" err="1"/>
              <a:t>For</a:t>
            </a:r>
            <a:r>
              <a:rPr lang="es-ES" dirty="0"/>
              <a:t> </a:t>
            </a:r>
            <a:r>
              <a:rPr lang="es-ES" dirty="0" err="1"/>
              <a:t>example</a:t>
            </a:r>
            <a:r>
              <a:rPr lang="es-ES" dirty="0"/>
              <a:t>: </a:t>
            </a:r>
            <a:r>
              <a:rPr lang="es-ES" dirty="0" err="1"/>
              <a:t>SetView</a:t>
            </a:r>
            <a:r>
              <a:rPr lang="es-ES" dirty="0"/>
              <a:t> </a:t>
            </a:r>
            <a:r>
              <a:rPr lang="es-ES" dirty="0" err="1"/>
              <a:t>is</a:t>
            </a:r>
            <a:r>
              <a:rPr lang="es-ES" dirty="0"/>
              <a:t> </a:t>
            </a:r>
            <a:r>
              <a:rPr lang="es-ES" dirty="0" err="1"/>
              <a:t>SetElement</a:t>
            </a:r>
            <a:r>
              <a:rPr lang="es-ES" dirty="0"/>
              <a:t>, </a:t>
            </a:r>
            <a:r>
              <a:rPr lang="es-ES" dirty="0" err="1"/>
              <a:t>UpdateValue</a:t>
            </a:r>
            <a:r>
              <a:rPr lang="es-ES" dirty="0"/>
              <a:t> </a:t>
            </a:r>
            <a:r>
              <a:rPr lang="es-ES" dirty="0" err="1"/>
              <a:t>is</a:t>
            </a:r>
            <a:r>
              <a:rPr lang="es-ES" dirty="0"/>
              <a:t> </a:t>
            </a:r>
            <a:r>
              <a:rPr lang="es-ES" dirty="0" err="1"/>
              <a:t>mostly</a:t>
            </a:r>
            <a:r>
              <a:rPr lang="es-ES" dirty="0"/>
              <a:t> </a:t>
            </a:r>
            <a:r>
              <a:rPr lang="es-ES" dirty="0" err="1"/>
              <a:t>the</a:t>
            </a:r>
            <a:r>
              <a:rPr lang="es-ES" dirty="0"/>
              <a:t> </a:t>
            </a:r>
            <a:r>
              <a:rPr lang="es-ES" dirty="0" err="1"/>
              <a:t>same</a:t>
            </a:r>
            <a:r>
              <a:rPr lang="es-ES" dirty="0"/>
              <a:t> as </a:t>
            </a:r>
            <a:r>
              <a:rPr lang="es-ES" dirty="0" err="1"/>
              <a:t>ElementPropertyChanged</a:t>
            </a:r>
            <a:r>
              <a:rPr lang="es-ES" dirty="0"/>
              <a:t>, etc. </a:t>
            </a:r>
          </a:p>
          <a:p>
            <a:endParaRPr lang="es-ES" dirty="0"/>
          </a:p>
          <a:p>
            <a:r>
              <a:rPr lang="es-ES" dirty="0" err="1"/>
              <a:t>Again</a:t>
            </a:r>
            <a:r>
              <a:rPr lang="es-ES" dirty="0"/>
              <a:t>, </a:t>
            </a:r>
            <a:r>
              <a:rPr lang="es-ES" dirty="0" err="1"/>
              <a:t>for</a:t>
            </a:r>
            <a:r>
              <a:rPr lang="es-ES" dirty="0"/>
              <a:t> </a:t>
            </a:r>
            <a:r>
              <a:rPr lang="es-ES" dirty="0" err="1"/>
              <a:t>different</a:t>
            </a:r>
            <a:r>
              <a:rPr lang="es-ES" dirty="0"/>
              <a:t> </a:t>
            </a:r>
            <a:r>
              <a:rPr lang="es-ES" dirty="0" err="1"/>
              <a:t>points</a:t>
            </a:r>
            <a:r>
              <a:rPr lang="es-ES" dirty="0"/>
              <a:t>, </a:t>
            </a:r>
            <a:r>
              <a:rPr lang="es-ES" dirty="0" err="1"/>
              <a:t>but</a:t>
            </a:r>
            <a:r>
              <a:rPr lang="es-ES" dirty="0"/>
              <a:t> </a:t>
            </a:r>
            <a:r>
              <a:rPr lang="es-ES" dirty="0" err="1"/>
              <a:t>mostly</a:t>
            </a:r>
            <a:r>
              <a:rPr lang="es-ES" dirty="0"/>
              <a:t> </a:t>
            </a:r>
            <a:r>
              <a:rPr lang="es-ES" dirty="0" err="1"/>
              <a:t>again</a:t>
            </a:r>
            <a:r>
              <a:rPr lang="es-ES" dirty="0"/>
              <a:t> </a:t>
            </a:r>
            <a:r>
              <a:rPr lang="es-ES" dirty="0" err="1"/>
              <a:t>for</a:t>
            </a:r>
            <a:r>
              <a:rPr lang="es-ES" dirty="0"/>
              <a:t> </a:t>
            </a:r>
            <a:r>
              <a:rPr lang="es-ES" dirty="0" err="1"/>
              <a:t>the</a:t>
            </a:r>
            <a:r>
              <a:rPr lang="es-ES" dirty="0"/>
              <a:t> performance </a:t>
            </a:r>
            <a:r>
              <a:rPr lang="es-ES" dirty="0" err="1"/>
              <a:t>topic</a:t>
            </a:r>
            <a:r>
              <a:rPr lang="es-ES" dirty="0"/>
              <a:t>, </a:t>
            </a:r>
            <a:r>
              <a:rPr lang="es-ES" dirty="0" err="1"/>
              <a:t>we</a:t>
            </a:r>
            <a:r>
              <a:rPr lang="es-ES" dirty="0"/>
              <a:t> are </a:t>
            </a:r>
            <a:r>
              <a:rPr lang="es-ES" dirty="0" err="1"/>
              <a:t>removing</a:t>
            </a:r>
            <a:r>
              <a:rPr lang="es-ES" dirty="0"/>
              <a:t> </a:t>
            </a:r>
            <a:r>
              <a:rPr lang="es-ES" dirty="0" err="1"/>
              <a:t>eventing</a:t>
            </a:r>
            <a:r>
              <a:rPr lang="es-ES" dirty="0"/>
              <a:t>.</a:t>
            </a:r>
          </a:p>
          <a:p>
            <a:endParaRPr lang="es-ES" dirty="0"/>
          </a:p>
          <a:p>
            <a:r>
              <a:rPr lang="es-ES" dirty="0" err="1"/>
              <a:t>SetFrame</a:t>
            </a:r>
            <a:r>
              <a:rPr lang="es-ES" dirty="0"/>
              <a:t> </a:t>
            </a:r>
            <a:r>
              <a:rPr lang="es-ES" dirty="0" err="1"/>
              <a:t>is</a:t>
            </a:r>
            <a:r>
              <a:rPr lang="es-ES" dirty="0"/>
              <a:t> a Little bit more </a:t>
            </a:r>
            <a:r>
              <a:rPr lang="es-ES" dirty="0" err="1"/>
              <a:t>powerful</a:t>
            </a:r>
            <a:r>
              <a:rPr lang="es-ES" dirty="0"/>
              <a:t> in </a:t>
            </a:r>
            <a:r>
              <a:rPr lang="es-ES" dirty="0" err="1"/>
              <a:t>respect</a:t>
            </a:r>
            <a:r>
              <a:rPr lang="es-ES" dirty="0"/>
              <a:t> </a:t>
            </a:r>
            <a:r>
              <a:rPr lang="es-ES" dirty="0" err="1"/>
              <a:t>Xamarin.Forms</a:t>
            </a:r>
            <a:r>
              <a:rPr lang="es-ES" dirty="0"/>
              <a:t>, </a:t>
            </a:r>
            <a:r>
              <a:rPr lang="es-ES" dirty="0" err="1"/>
              <a:t>because</a:t>
            </a:r>
            <a:r>
              <a:rPr lang="es-ES" dirty="0"/>
              <a:t> </a:t>
            </a:r>
            <a:r>
              <a:rPr lang="es-ES" dirty="0" err="1"/>
              <a:t>we</a:t>
            </a:r>
            <a:r>
              <a:rPr lang="es-ES" dirty="0"/>
              <a:t> are </a:t>
            </a:r>
            <a:r>
              <a:rPr lang="es-ES" dirty="0" err="1"/>
              <a:t>applying</a:t>
            </a:r>
            <a:r>
              <a:rPr lang="es-ES" dirty="0"/>
              <a:t> </a:t>
            </a:r>
            <a:r>
              <a:rPr lang="es-ES" dirty="0" err="1"/>
              <a:t>some</a:t>
            </a:r>
            <a:r>
              <a:rPr lang="es-ES" dirty="0"/>
              <a:t> </a:t>
            </a:r>
            <a:r>
              <a:rPr lang="es-ES" dirty="0" err="1"/>
              <a:t>important</a:t>
            </a:r>
            <a:r>
              <a:rPr lang="es-ES" dirty="0"/>
              <a:t> </a:t>
            </a:r>
            <a:r>
              <a:rPr lang="es-ES" dirty="0" err="1"/>
              <a:t>changes</a:t>
            </a:r>
            <a:r>
              <a:rPr lang="es-ES" dirty="0"/>
              <a:t> in </a:t>
            </a:r>
            <a:r>
              <a:rPr lang="es-ES" dirty="0" err="1"/>
              <a:t>Layouts</a:t>
            </a:r>
            <a:r>
              <a:rPr lang="es-ES" dirty="0"/>
              <a:t> and </a:t>
            </a:r>
            <a:r>
              <a:rPr lang="es-ES" dirty="0" err="1"/>
              <a:t>want</a:t>
            </a:r>
            <a:r>
              <a:rPr lang="es-ES" dirty="0"/>
              <a:t> to be more </a:t>
            </a:r>
            <a:r>
              <a:rPr lang="es-ES" dirty="0" err="1"/>
              <a:t>aggresive</a:t>
            </a:r>
            <a:r>
              <a:rPr lang="es-ES" dirty="0"/>
              <a:t> </a:t>
            </a:r>
            <a:r>
              <a:rPr lang="es-ES" dirty="0" err="1"/>
              <a:t>projecting</a:t>
            </a:r>
            <a:r>
              <a:rPr lang="es-ES" dirty="0"/>
              <a:t> </a:t>
            </a:r>
            <a:r>
              <a:rPr lang="es-ES" dirty="0" err="1"/>
              <a:t>the</a:t>
            </a:r>
            <a:r>
              <a:rPr lang="es-ES" dirty="0"/>
              <a:t> </a:t>
            </a:r>
            <a:r>
              <a:rPr lang="es-ES" dirty="0" err="1"/>
              <a:t>sizing</a:t>
            </a:r>
            <a:r>
              <a:rPr lang="es-ES" dirty="0"/>
              <a:t> </a:t>
            </a:r>
            <a:r>
              <a:rPr lang="es-ES" dirty="0" err="1"/>
              <a:t>information</a:t>
            </a:r>
            <a:r>
              <a:rPr lang="es-ES" dirty="0"/>
              <a:t> to </a:t>
            </a:r>
            <a:r>
              <a:rPr lang="es-ES" dirty="0" err="1"/>
              <a:t>avoid</a:t>
            </a:r>
            <a:r>
              <a:rPr lang="es-ES" dirty="0"/>
              <a:t> </a:t>
            </a:r>
            <a:r>
              <a:rPr lang="es-ES" dirty="0" err="1"/>
              <a:t>some</a:t>
            </a:r>
            <a:r>
              <a:rPr lang="es-ES" dirty="0"/>
              <a:t> </a:t>
            </a:r>
            <a:r>
              <a:rPr lang="es-ES" dirty="0" err="1"/>
              <a:t>unnecesary</a:t>
            </a:r>
            <a:r>
              <a:rPr lang="es-ES" dirty="0"/>
              <a:t> </a:t>
            </a:r>
            <a:r>
              <a:rPr lang="es-ES" dirty="0" err="1"/>
              <a:t>measurements</a:t>
            </a:r>
            <a:r>
              <a:rPr lang="es-ES" dirty="0"/>
              <a:t>, etc.</a:t>
            </a:r>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3252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IView</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cross</a:t>
            </a:r>
            <a:r>
              <a:rPr lang="es-ES" dirty="0"/>
              <a:t> </a:t>
            </a:r>
            <a:r>
              <a:rPr lang="es-ES" dirty="0" err="1"/>
              <a:t>platform</a:t>
            </a:r>
            <a:r>
              <a:rPr lang="es-ES" dirty="0"/>
              <a:t> UI </a:t>
            </a:r>
            <a:r>
              <a:rPr lang="es-ES" dirty="0" err="1"/>
              <a:t>element</a:t>
            </a:r>
            <a:r>
              <a:rPr lang="es-ES" dirty="0"/>
              <a:t> </a:t>
            </a:r>
            <a:r>
              <a:rPr lang="es-ES" dirty="0" err="1"/>
              <a:t>will</a:t>
            </a:r>
            <a:r>
              <a:rPr lang="es-ES" dirty="0"/>
              <a:t> </a:t>
            </a:r>
            <a:r>
              <a:rPr lang="es-ES" dirty="0" err="1"/>
              <a:t>implement</a:t>
            </a:r>
            <a:r>
              <a:rPr lang="es-ES" dirty="0"/>
              <a:t>.</a:t>
            </a:r>
          </a:p>
          <a:p>
            <a:r>
              <a:rPr lang="es-ES" dirty="0" err="1"/>
              <a:t>For</a:t>
            </a:r>
            <a:r>
              <a:rPr lang="es-ES" dirty="0"/>
              <a:t> </a:t>
            </a:r>
            <a:r>
              <a:rPr lang="es-ES" dirty="0" err="1"/>
              <a:t>example</a:t>
            </a:r>
            <a:r>
              <a:rPr lang="es-ES" dirty="0"/>
              <a:t>: </a:t>
            </a:r>
            <a:r>
              <a:rPr lang="es-ES" dirty="0" err="1"/>
              <a:t>IButton</a:t>
            </a:r>
            <a:r>
              <a:rPr lang="es-ES" dirty="0"/>
              <a:t>.</a:t>
            </a:r>
          </a:p>
          <a:p>
            <a:endParaRPr lang="es-ES" dirty="0"/>
          </a:p>
          <a:p>
            <a:r>
              <a:rPr lang="es-ES" dirty="0" err="1"/>
              <a:t>IViewHandler</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Handler</a:t>
            </a:r>
            <a:r>
              <a:rPr lang="es-ES" dirty="0"/>
              <a:t> </a:t>
            </a:r>
            <a:r>
              <a:rPr lang="es-ES" dirty="0" err="1"/>
              <a:t>will</a:t>
            </a:r>
            <a:r>
              <a:rPr lang="es-ES" dirty="0"/>
              <a:t> </a:t>
            </a:r>
            <a:r>
              <a:rPr lang="es-ES" dirty="0" err="1"/>
              <a:t>implement</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0106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416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0827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 a </a:t>
            </a:r>
            <a:r>
              <a:rPr lang="es-ES" dirty="0" err="1"/>
              <a:t>quick</a:t>
            </a:r>
            <a:r>
              <a:rPr lang="es-ES" dirty="0"/>
              <a:t> </a:t>
            </a:r>
            <a:r>
              <a:rPr lang="es-ES" dirty="0" err="1"/>
              <a:t>summary</a:t>
            </a:r>
            <a:r>
              <a:rPr lang="es-ES" dirty="0"/>
              <a:t> </a:t>
            </a:r>
            <a:r>
              <a:rPr lang="es-ES" dirty="0" err="1"/>
              <a:t>before</a:t>
            </a:r>
            <a:r>
              <a:rPr lang="es-ES" dirty="0"/>
              <a:t> </a:t>
            </a:r>
            <a:r>
              <a:rPr lang="es-ES" dirty="0" err="1"/>
              <a:t>jump</a:t>
            </a:r>
            <a:r>
              <a:rPr lang="es-ES" dirty="0"/>
              <a:t> to </a:t>
            </a:r>
            <a:r>
              <a:rPr lang="es-ES" dirty="0" err="1"/>
              <a:t>code</a:t>
            </a:r>
            <a:r>
              <a:rPr lang="es-ES" dirty="0"/>
              <a:t>. </a:t>
            </a:r>
            <a:r>
              <a:rPr lang="es-ES" dirty="0" err="1"/>
              <a:t>The</a:t>
            </a:r>
            <a:r>
              <a:rPr lang="es-ES" dirty="0"/>
              <a:t> </a:t>
            </a:r>
            <a:r>
              <a:rPr lang="es-ES" dirty="0" err="1"/>
              <a:t>Handlers</a:t>
            </a:r>
            <a:r>
              <a:rPr lang="es-ES" dirty="0"/>
              <a:t> are </a:t>
            </a:r>
            <a:r>
              <a:rPr lang="es-ES" dirty="0" err="1"/>
              <a:t>just</a:t>
            </a:r>
            <a:r>
              <a:rPr lang="es-ES" dirty="0"/>
              <a:t> a </a:t>
            </a:r>
            <a:r>
              <a:rPr lang="es-ES" dirty="0" err="1"/>
              <a:t>reorganization</a:t>
            </a:r>
            <a:r>
              <a:rPr lang="es-ES" dirty="0"/>
              <a:t>, </a:t>
            </a:r>
            <a:r>
              <a:rPr lang="es-ES" dirty="0" err="1"/>
              <a:t>we</a:t>
            </a:r>
            <a:r>
              <a:rPr lang="es-ES" dirty="0"/>
              <a:t> are </a:t>
            </a:r>
            <a:r>
              <a:rPr lang="es-ES" dirty="0" err="1"/>
              <a:t>creating</a:t>
            </a:r>
            <a:r>
              <a:rPr lang="es-ES" dirty="0"/>
              <a:t> </a:t>
            </a:r>
            <a:r>
              <a:rPr lang="es-ES" dirty="0" err="1"/>
              <a:t>some</a:t>
            </a:r>
            <a:r>
              <a:rPr lang="es-ES" dirty="0"/>
              <a:t> new interfaces to </a:t>
            </a:r>
            <a:r>
              <a:rPr lang="es-ES" dirty="0" err="1"/>
              <a:t>allow</a:t>
            </a:r>
            <a:r>
              <a:rPr lang="es-ES" dirty="0"/>
              <a:t> </a:t>
            </a:r>
            <a:r>
              <a:rPr lang="es-ES" dirty="0" err="1"/>
              <a:t>some</a:t>
            </a:r>
            <a:r>
              <a:rPr lang="es-ES" dirty="0"/>
              <a:t> </a:t>
            </a:r>
            <a:r>
              <a:rPr lang="es-ES" dirty="0" err="1"/>
              <a:t>basic</a:t>
            </a:r>
            <a:r>
              <a:rPr lang="es-ES" dirty="0"/>
              <a:t> </a:t>
            </a:r>
            <a:r>
              <a:rPr lang="es-ES" dirty="0" err="1"/>
              <a:t>changes</a:t>
            </a:r>
            <a:r>
              <a:rPr lang="es-ES" dirty="0"/>
              <a:t> in </a:t>
            </a:r>
            <a:r>
              <a:rPr lang="es-ES" dirty="0" err="1"/>
              <a:t>how</a:t>
            </a:r>
            <a:r>
              <a:rPr lang="es-ES" dirty="0"/>
              <a:t> </a:t>
            </a:r>
            <a:r>
              <a:rPr lang="es-ES" dirty="0" err="1"/>
              <a:t>the</a:t>
            </a:r>
            <a:r>
              <a:rPr lang="es-ES" dirty="0"/>
              <a:t> </a:t>
            </a:r>
            <a:r>
              <a:rPr lang="es-ES" dirty="0" err="1"/>
              <a:t>renderers</a:t>
            </a:r>
            <a:r>
              <a:rPr lang="es-ES" dirty="0"/>
              <a:t> are </a:t>
            </a:r>
            <a:r>
              <a:rPr lang="es-ES" dirty="0" err="1"/>
              <a:t>created</a:t>
            </a:r>
            <a:r>
              <a:rPr lang="es-ES" dirty="0"/>
              <a:t> and </a:t>
            </a:r>
            <a:r>
              <a:rPr lang="es-ES" dirty="0" err="1"/>
              <a:t>how</a:t>
            </a:r>
            <a:r>
              <a:rPr lang="es-ES" dirty="0"/>
              <a:t> </a:t>
            </a:r>
            <a:r>
              <a:rPr lang="es-ES" dirty="0" err="1"/>
              <a:t>the</a:t>
            </a:r>
            <a:r>
              <a:rPr lang="es-ES" dirty="0"/>
              <a:t> </a:t>
            </a:r>
            <a:r>
              <a:rPr lang="es-ES" dirty="0" err="1"/>
              <a:t>layouts</a:t>
            </a:r>
            <a:r>
              <a:rPr lang="es-ES" dirty="0"/>
              <a:t> </a:t>
            </a:r>
            <a:r>
              <a:rPr lang="es-ES" dirty="0" err="1"/>
              <a:t>manage</a:t>
            </a:r>
            <a:r>
              <a:rPr lang="es-ES" dirty="0"/>
              <a:t> </a:t>
            </a:r>
            <a:r>
              <a:rPr lang="es-ES" dirty="0" err="1"/>
              <a:t>the</a:t>
            </a:r>
            <a:r>
              <a:rPr lang="es-ES" dirty="0"/>
              <a:t> </a:t>
            </a:r>
            <a:r>
              <a:rPr lang="es-ES" dirty="0" err="1"/>
              <a:t>native</a:t>
            </a:r>
            <a:r>
              <a:rPr lang="es-ES" dirty="0"/>
              <a:t> </a:t>
            </a:r>
            <a:r>
              <a:rPr lang="es-ES" dirty="0" err="1"/>
              <a:t>views</a:t>
            </a:r>
            <a:r>
              <a:rPr lang="es-ES" dirty="0"/>
              <a:t>; and </a:t>
            </a:r>
            <a:r>
              <a:rPr lang="es-ES" dirty="0" err="1"/>
              <a:t>also</a:t>
            </a:r>
            <a:r>
              <a:rPr lang="es-ES" dirty="0"/>
              <a:t> créate </a:t>
            </a:r>
            <a:r>
              <a:rPr lang="es-ES" dirty="0" err="1"/>
              <a:t>the</a:t>
            </a:r>
            <a:r>
              <a:rPr lang="es-ES" dirty="0"/>
              <a:t> </a:t>
            </a:r>
            <a:r>
              <a:rPr lang="es-ES" dirty="0" err="1"/>
              <a:t>mapper</a:t>
            </a:r>
            <a:r>
              <a:rPr lang="es-ES" dirty="0"/>
              <a:t> concept to </a:t>
            </a:r>
            <a:r>
              <a:rPr lang="es-ES" dirty="0" err="1"/>
              <a:t>allow</a:t>
            </a:r>
            <a:r>
              <a:rPr lang="es-ES" dirty="0"/>
              <a:t> more </a:t>
            </a:r>
            <a:r>
              <a:rPr lang="es-ES" dirty="0" err="1"/>
              <a:t>options</a:t>
            </a:r>
            <a:r>
              <a:rPr lang="es-ES" dirty="0"/>
              <a:t> to </a:t>
            </a:r>
            <a:r>
              <a:rPr lang="es-ES" dirty="0" err="1"/>
              <a:t>extend</a:t>
            </a:r>
            <a:r>
              <a:rPr lang="es-ES" dirty="0"/>
              <a:t>, and </a:t>
            </a:r>
            <a:r>
              <a:rPr lang="es-ES" dirty="0" err="1"/>
              <a:t>finally</a:t>
            </a:r>
            <a:r>
              <a:rPr lang="es-ES" dirty="0"/>
              <a:t>; </a:t>
            </a:r>
            <a:r>
              <a:rPr lang="es-ES" dirty="0" err="1"/>
              <a:t>move</a:t>
            </a:r>
            <a:r>
              <a:rPr lang="es-ES" dirty="0"/>
              <a:t> </a:t>
            </a:r>
            <a:r>
              <a:rPr lang="es-ES" dirty="0" err="1"/>
              <a:t>the</a:t>
            </a:r>
            <a:r>
              <a:rPr lang="es-ES" dirty="0"/>
              <a:t> </a:t>
            </a:r>
            <a:r>
              <a:rPr lang="es-ES" dirty="0" err="1"/>
              <a:t>logic</a:t>
            </a:r>
            <a:r>
              <a:rPr lang="es-ES" dirty="0"/>
              <a:t> </a:t>
            </a:r>
            <a:r>
              <a:rPr lang="es-ES" dirty="0" err="1"/>
              <a:t>used</a:t>
            </a:r>
            <a:r>
              <a:rPr lang="es-ES" dirty="0"/>
              <a:t> to </a:t>
            </a:r>
            <a:r>
              <a:rPr lang="es-ES" dirty="0" err="1"/>
              <a:t>update</a:t>
            </a:r>
            <a:r>
              <a:rPr lang="es-ES" dirty="0"/>
              <a:t> </a:t>
            </a:r>
            <a:r>
              <a:rPr lang="es-ES" dirty="0" err="1"/>
              <a:t>native</a:t>
            </a:r>
            <a:r>
              <a:rPr lang="es-ES" dirty="0"/>
              <a:t> </a:t>
            </a:r>
            <a:r>
              <a:rPr lang="es-ES" dirty="0" err="1"/>
              <a:t>views</a:t>
            </a:r>
            <a:r>
              <a:rPr lang="es-ES" dirty="0"/>
              <a:t> to </a:t>
            </a:r>
            <a:r>
              <a:rPr lang="es-ES" dirty="0" err="1"/>
              <a:t>extensions</a:t>
            </a:r>
            <a:r>
              <a:rPr lang="es-ES" dirty="0"/>
              <a:t> </a:t>
            </a:r>
            <a:r>
              <a:rPr lang="es-ES" dirty="0" err="1"/>
              <a:t>methods</a:t>
            </a:r>
            <a:r>
              <a:rPr lang="es-ES" dirty="0"/>
              <a:t>.</a:t>
            </a:r>
          </a:p>
          <a:p>
            <a:endParaRPr lang="es-ES" dirty="0"/>
          </a:p>
          <a:p>
            <a:r>
              <a:rPr lang="es-ES" dirty="0" err="1"/>
              <a:t>We</a:t>
            </a:r>
            <a:r>
              <a:rPr lang="es-ES" dirty="0"/>
              <a:t> are </a:t>
            </a:r>
            <a:r>
              <a:rPr lang="es-ES" dirty="0" err="1"/>
              <a:t>taking</a:t>
            </a:r>
            <a:r>
              <a:rPr lang="es-ES" dirty="0"/>
              <a:t> </a:t>
            </a:r>
            <a:r>
              <a:rPr lang="es-ES" dirty="0" err="1"/>
              <a:t>all</a:t>
            </a:r>
            <a:r>
              <a:rPr lang="es-ES" dirty="0"/>
              <a:t> </a:t>
            </a:r>
            <a:r>
              <a:rPr lang="es-ES" dirty="0" err="1"/>
              <a:t>the</a:t>
            </a:r>
            <a:r>
              <a:rPr lang="es-ES" dirty="0"/>
              <a:t> </a:t>
            </a:r>
            <a:r>
              <a:rPr lang="es-ES" dirty="0" err="1"/>
              <a:t>renderers</a:t>
            </a:r>
            <a:r>
              <a:rPr lang="es-ES" dirty="0"/>
              <a:t> and </a:t>
            </a:r>
            <a:r>
              <a:rPr lang="es-ES" dirty="0" err="1"/>
              <a:t>converting</a:t>
            </a:r>
            <a:r>
              <a:rPr lang="es-ES" dirty="0"/>
              <a:t> </a:t>
            </a:r>
            <a:r>
              <a:rPr lang="es-ES" dirty="0" err="1"/>
              <a:t>them</a:t>
            </a:r>
            <a:r>
              <a:rPr lang="es-ES" dirty="0"/>
              <a:t> to créate a more </a:t>
            </a:r>
            <a:r>
              <a:rPr lang="es-ES" dirty="0" err="1"/>
              <a:t>consistent</a:t>
            </a:r>
            <a:r>
              <a:rPr lang="es-ES" dirty="0"/>
              <a:t> API.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23156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don’t actually have to make this specific to iOS. You could actually make an extension method that changes the background color for each platform, and this mapping can live in one shared partial class…even less code!</a:t>
            </a:r>
          </a:p>
          <a:p>
            <a:r>
              <a:rPr lang="en-US"/>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882" b="0" i="0" u="none" strike="noStrike" kern="1200" dirty="0" err="1">
                <a:solidFill>
                  <a:schemeClr val="tx1"/>
                </a:solidFill>
                <a:effectLst/>
                <a:latin typeface="Segoe UI Light" pitchFamily="34" charset="0"/>
                <a:ea typeface="+mn-ea"/>
                <a:cs typeface="+mn-cs"/>
              </a:rPr>
              <a:t>Button</a:t>
            </a:r>
            <a:r>
              <a:rPr lang="es-ES" sz="882" b="0" i="0" u="none" strike="noStrike" kern="1200" dirty="0">
                <a:solidFill>
                  <a:schemeClr val="tx1"/>
                </a:solidFill>
                <a:effectLst/>
                <a:latin typeface="Segoe UI Light" pitchFamily="34" charset="0"/>
                <a:ea typeface="+mn-ea"/>
                <a:cs typeface="+mn-cs"/>
              </a:rPr>
              <a:t> can be </a:t>
            </a:r>
            <a:r>
              <a:rPr lang="es-ES" sz="882" b="0" i="0" u="none" strike="noStrike" kern="1200" dirty="0" err="1">
                <a:solidFill>
                  <a:schemeClr val="tx1"/>
                </a:solidFill>
                <a:effectLst/>
                <a:latin typeface="Segoe UI Light" pitchFamily="34" charset="0"/>
                <a:ea typeface="+mn-ea"/>
                <a:cs typeface="+mn-cs"/>
              </a:rPr>
              <a:t>registered</a:t>
            </a:r>
            <a:r>
              <a:rPr lang="es-ES" sz="882" b="0" i="0" u="none" strike="noStrike" kern="1200" dirty="0">
                <a:solidFill>
                  <a:schemeClr val="tx1"/>
                </a:solidFill>
                <a:effectLst/>
                <a:latin typeface="Segoe UI Light" pitchFamily="34" charset="0"/>
                <a:ea typeface="+mn-ea"/>
                <a:cs typeface="+mn-cs"/>
              </a:rPr>
              <a:t> to </a:t>
            </a:r>
            <a:r>
              <a:rPr lang="es-ES" sz="882" b="0" i="0" u="none" strike="noStrike" kern="1200" dirty="0" err="1">
                <a:solidFill>
                  <a:schemeClr val="tx1"/>
                </a:solidFill>
                <a:effectLst/>
                <a:latin typeface="Segoe UI Light" pitchFamily="34" charset="0"/>
                <a:ea typeface="+mn-ea"/>
                <a:cs typeface="+mn-cs"/>
              </a:rPr>
              <a:t>either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Renderer</a:t>
            </a:r>
            <a:r>
              <a:rPr lang="es-ES" sz="882" b="0" i="0" u="none" strike="noStrike" kern="1200" dirty="0">
                <a:solidFill>
                  <a:schemeClr val="tx1"/>
                </a:solidFill>
                <a:effectLst/>
                <a:latin typeface="Segoe UI Light" pitchFamily="34" charset="0"/>
                <a:ea typeface="+mn-ea"/>
                <a:cs typeface="+mn-cs"/>
              </a:rPr>
              <a:t> and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registrar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react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accordingly</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calls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CreateRenderer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which</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return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IVisualElementRenderer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If</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Content </a:t>
            </a:r>
            <a:r>
              <a:rPr lang="es-ES" sz="882" b="0" i="0" u="none" strike="noStrike" kern="1200" dirty="0" err="1">
                <a:solidFill>
                  <a:schemeClr val="tx1"/>
                </a:solidFill>
                <a:effectLst/>
                <a:latin typeface="Segoe UI Light" pitchFamily="34" charset="0"/>
                <a:ea typeface="+mn-ea"/>
                <a:cs typeface="+mn-cs"/>
              </a:rPr>
              <a:t>is</a:t>
            </a:r>
            <a:r>
              <a:rPr lang="es-ES" sz="882" b="0" i="0" u="none" strike="noStrike" kern="1200" dirty="0">
                <a:solidFill>
                  <a:schemeClr val="tx1"/>
                </a:solidFill>
                <a:effectLst/>
                <a:latin typeface="Segoe UI Light" pitchFamily="34" charset="0"/>
                <a:ea typeface="+mn-ea"/>
                <a:cs typeface="+mn-cs"/>
              </a:rPr>
              <a:t> of </a:t>
            </a:r>
            <a:r>
              <a:rPr lang="es-ES" sz="882" b="0" i="0" u="none" strike="noStrike" kern="1200" dirty="0" err="1">
                <a:solidFill>
                  <a:schemeClr val="tx1"/>
                </a:solidFill>
                <a:effectLst/>
                <a:latin typeface="Segoe UI Light" pitchFamily="34" charset="0"/>
                <a:ea typeface="+mn-ea"/>
                <a:cs typeface="+mn-cs"/>
              </a:rPr>
              <a:t>type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IViewHandler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gets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wrapped</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with</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HandlerToRendererShim</a:t>
            </a:r>
            <a:r>
              <a:rPr lang="es-ES" sz="882" b="0" i="0" u="none" strike="noStrike" kern="1200" dirty="0">
                <a:solidFill>
                  <a:schemeClr val="tx1"/>
                </a:solidFill>
                <a:effectLst/>
                <a:latin typeface="Segoe UI Light" pitchFamily="34" charset="0"/>
                <a:ea typeface="+mn-ea"/>
                <a:cs typeface="+mn-cs"/>
              </a:rPr>
              <a:t> so </a:t>
            </a:r>
            <a:r>
              <a:rPr lang="es-ES" sz="882" b="0" i="0" u="none" strike="noStrike" kern="1200" dirty="0" err="1">
                <a:solidFill>
                  <a:schemeClr val="tx1"/>
                </a:solidFill>
                <a:effectLst/>
                <a:latin typeface="Segoe UI Light" pitchFamily="34" charset="0"/>
                <a:ea typeface="+mn-ea"/>
                <a:cs typeface="+mn-cs"/>
              </a:rPr>
              <a:t>that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can </a:t>
            </a:r>
            <a:r>
              <a:rPr lang="es-ES" sz="882" b="0" i="0" u="none" strike="noStrike" kern="1200" dirty="0" err="1">
                <a:solidFill>
                  <a:schemeClr val="tx1"/>
                </a:solidFill>
                <a:effectLst/>
                <a:latin typeface="Segoe UI Light" pitchFamily="34" charset="0"/>
                <a:ea typeface="+mn-ea"/>
                <a:cs typeface="+mn-cs"/>
              </a:rPr>
              <a:t>still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render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control </a:t>
            </a:r>
            <a:r>
              <a:rPr lang="es-ES" sz="882" b="0" i="0" u="none" strike="noStrike" kern="1200" dirty="0" err="1">
                <a:solidFill>
                  <a:schemeClr val="tx1"/>
                </a:solidFill>
                <a:effectLst/>
                <a:latin typeface="Segoe UI Light" pitchFamily="34" charset="0"/>
                <a:ea typeface="+mn-ea"/>
                <a:cs typeface="+mn-cs"/>
              </a:rPr>
              <a:t>successfully</a:t>
            </a:r>
            <a:r>
              <a:rPr lang="es-ES" sz="882" b="0" i="0" u="none" strike="noStrike" kern="1200" dirty="0">
                <a:solidFill>
                  <a:schemeClr val="tx1"/>
                </a:solidFill>
                <a:effectLst/>
                <a:latin typeface="Segoe UI Light" pitchFamily="34" charset="0"/>
                <a:ea typeface="+mn-ea"/>
                <a:cs typeface="+mn-cs"/>
              </a:rPr>
              <a:t>.</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5:32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6612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6743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36</a:t>
            </a:fld>
            <a:endParaRPr lang="en-US"/>
          </a:p>
        </p:txBody>
      </p:sp>
    </p:spTree>
    <p:extLst>
      <p:ext uri="{BB962C8B-B14F-4D97-AF65-F5344CB8AC3E}">
        <p14:creationId xmlns:p14="http://schemas.microsoft.com/office/powerpoint/2010/main" val="99042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37</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33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5498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main</a:t>
            </a:r>
            <a:r>
              <a:rPr lang="es-ES" dirty="0"/>
              <a:t> </a:t>
            </a:r>
            <a:r>
              <a:rPr lang="es-ES" dirty="0" err="1"/>
              <a:t>goal</a:t>
            </a:r>
            <a:r>
              <a:rPr lang="es-ES" dirty="0"/>
              <a:t> </a:t>
            </a:r>
            <a:r>
              <a:rPr lang="es-ES" dirty="0" err="1"/>
              <a:t>with</a:t>
            </a:r>
            <a:r>
              <a:rPr lang="es-ES" dirty="0"/>
              <a:t> .NET MAUI </a:t>
            </a:r>
            <a:r>
              <a:rPr lang="es-ES" dirty="0" err="1"/>
              <a:t>is</a:t>
            </a:r>
            <a:r>
              <a:rPr lang="es-ES" dirty="0"/>
              <a:t> to </a:t>
            </a:r>
            <a:r>
              <a:rPr lang="es-ES" dirty="0" err="1"/>
              <a:t>decouple</a:t>
            </a:r>
            <a:r>
              <a:rPr lang="es-ES" dirty="0"/>
              <a:t> </a:t>
            </a:r>
            <a:r>
              <a:rPr lang="es-ES" dirty="0" err="1"/>
              <a:t>the</a:t>
            </a:r>
            <a:r>
              <a:rPr lang="es-ES" dirty="0"/>
              <a:t> </a:t>
            </a:r>
            <a:r>
              <a:rPr lang="es-ES" dirty="0" err="1"/>
              <a:t>renderers</a:t>
            </a:r>
            <a:r>
              <a:rPr lang="es-ES" dirty="0"/>
              <a:t>. </a:t>
            </a:r>
            <a:r>
              <a:rPr lang="es-ES" dirty="0" err="1"/>
              <a:t>The</a:t>
            </a:r>
            <a:r>
              <a:rPr lang="es-ES" dirty="0"/>
              <a:t> </a:t>
            </a:r>
            <a:r>
              <a:rPr lang="es-ES" dirty="0" err="1"/>
              <a:t>basic</a:t>
            </a:r>
            <a:r>
              <a:rPr lang="es-ES" dirty="0"/>
              <a:t> idea </a:t>
            </a:r>
            <a:r>
              <a:rPr lang="es-ES" dirty="0" err="1"/>
              <a:t>is</a:t>
            </a:r>
            <a:r>
              <a:rPr lang="es-ES" dirty="0"/>
              <a:t> </a:t>
            </a:r>
            <a:r>
              <a:rPr lang="es-ES" dirty="0" err="1"/>
              <a:t>invert</a:t>
            </a:r>
            <a:r>
              <a:rPr lang="es-ES" dirty="0"/>
              <a:t> </a:t>
            </a:r>
            <a:r>
              <a:rPr lang="es-ES" dirty="0" err="1"/>
              <a:t>the</a:t>
            </a:r>
            <a:r>
              <a:rPr lang="es-ES" dirty="0"/>
              <a:t> </a:t>
            </a:r>
            <a:r>
              <a:rPr lang="es-ES" dirty="0" err="1"/>
              <a:t>dependency</a:t>
            </a:r>
            <a:r>
              <a:rPr lang="es-ES" dirty="0"/>
              <a:t> </a:t>
            </a:r>
            <a:r>
              <a:rPr lang="es-ES" dirty="0" err="1"/>
              <a:t>tree</a:t>
            </a:r>
            <a:r>
              <a:rPr lang="es-ES" dirty="0"/>
              <a:t>.</a:t>
            </a:r>
          </a:p>
          <a:p>
            <a:endParaRPr lang="es-ES" dirty="0"/>
          </a:p>
          <a:p>
            <a:r>
              <a:rPr lang="es-ES" dirty="0" err="1"/>
              <a:t>Now</a:t>
            </a:r>
            <a:r>
              <a:rPr lang="es-ES" dirty="0"/>
              <a:t>, </a:t>
            </a:r>
            <a:r>
              <a:rPr lang="es-ES" dirty="0" err="1"/>
              <a:t>the</a:t>
            </a:r>
            <a:r>
              <a:rPr lang="es-ES" dirty="0"/>
              <a:t> </a:t>
            </a:r>
            <a:r>
              <a:rPr lang="es-ES" dirty="0" err="1"/>
              <a:t>Xamarin.Forms</a:t>
            </a:r>
            <a:r>
              <a:rPr lang="es-ES" dirty="0"/>
              <a:t> </a:t>
            </a:r>
            <a:r>
              <a:rPr lang="es-ES" dirty="0" err="1"/>
              <a:t>Button</a:t>
            </a:r>
            <a:r>
              <a:rPr lang="es-ES" dirty="0"/>
              <a:t> </a:t>
            </a:r>
            <a:r>
              <a:rPr lang="es-ES" dirty="0" err="1"/>
              <a:t>depends</a:t>
            </a:r>
            <a:r>
              <a:rPr lang="es-ES" dirty="0"/>
              <a:t> </a:t>
            </a:r>
            <a:r>
              <a:rPr lang="es-ES" dirty="0" err="1"/>
              <a:t>on</a:t>
            </a:r>
            <a:r>
              <a:rPr lang="es-ES" dirty="0"/>
              <a:t> </a:t>
            </a:r>
            <a:r>
              <a:rPr lang="es-ES" dirty="0" err="1"/>
              <a:t>Ibutton</a:t>
            </a:r>
            <a:r>
              <a:rPr lang="es-ES" dirty="0"/>
              <a:t> and </a:t>
            </a:r>
            <a:r>
              <a:rPr lang="es-ES" dirty="0" err="1"/>
              <a:t>that</a:t>
            </a:r>
            <a:r>
              <a:rPr lang="es-ES" dirty="0"/>
              <a:t> interface </a:t>
            </a:r>
            <a:r>
              <a:rPr lang="es-ES" dirty="0" err="1"/>
              <a:t>is</a:t>
            </a:r>
            <a:r>
              <a:rPr lang="es-ES" dirty="0"/>
              <a:t> </a:t>
            </a:r>
            <a:r>
              <a:rPr lang="es-ES" dirty="0" err="1"/>
              <a:t>what</a:t>
            </a:r>
            <a:r>
              <a:rPr lang="es-ES" dirty="0"/>
              <a:t> </a:t>
            </a:r>
            <a:r>
              <a:rPr lang="es-ES" dirty="0" err="1"/>
              <a:t>is</a:t>
            </a:r>
            <a:r>
              <a:rPr lang="es-ES" dirty="0"/>
              <a:t> </a:t>
            </a:r>
            <a:r>
              <a:rPr lang="es-ES" dirty="0" err="1"/>
              <a:t>used</a:t>
            </a:r>
            <a:r>
              <a:rPr lang="es-ES" dirty="0"/>
              <a:t> </a:t>
            </a:r>
            <a:r>
              <a:rPr lang="es-ES" dirty="0" err="1"/>
              <a:t>by</a:t>
            </a:r>
            <a:r>
              <a:rPr lang="es-ES" dirty="0"/>
              <a:t> </a:t>
            </a:r>
            <a:r>
              <a:rPr lang="es-ES" dirty="0" err="1"/>
              <a:t>the</a:t>
            </a:r>
            <a:r>
              <a:rPr lang="es-ES" dirty="0"/>
              <a:t> </a:t>
            </a:r>
            <a:r>
              <a:rPr lang="es-ES" dirty="0" err="1"/>
              <a:t>Button</a:t>
            </a:r>
            <a:r>
              <a:rPr lang="es-ES" dirty="0"/>
              <a:t> and </a:t>
            </a:r>
            <a:r>
              <a:rPr lang="es-ES" dirty="0" err="1"/>
              <a:t>the</a:t>
            </a:r>
            <a:r>
              <a:rPr lang="es-ES" dirty="0"/>
              <a:t> </a:t>
            </a:r>
            <a:r>
              <a:rPr lang="es-ES" dirty="0" err="1"/>
              <a:t>ButtonHandler</a:t>
            </a:r>
            <a:r>
              <a:rPr lang="es-ES" dirty="0"/>
              <a:t> </a:t>
            </a:r>
            <a:r>
              <a:rPr lang="es-ES" dirty="0" err="1"/>
              <a:t>only</a:t>
            </a:r>
            <a:r>
              <a:rPr lang="es-ES" dirty="0"/>
              <a:t> </a:t>
            </a:r>
            <a:r>
              <a:rPr lang="es-ES" dirty="0" err="1"/>
              <a:t>knows</a:t>
            </a:r>
            <a:r>
              <a:rPr lang="es-ES" dirty="0"/>
              <a:t> </a:t>
            </a:r>
            <a:r>
              <a:rPr lang="es-ES" dirty="0" err="1"/>
              <a:t>about</a:t>
            </a:r>
            <a:r>
              <a:rPr lang="es-ES" dirty="0"/>
              <a:t> </a:t>
            </a:r>
            <a:r>
              <a:rPr lang="es-ES" dirty="0" err="1"/>
              <a:t>an</a:t>
            </a:r>
            <a:r>
              <a:rPr lang="es-ES" dirty="0"/>
              <a:t> </a:t>
            </a:r>
            <a:r>
              <a:rPr lang="es-ES" dirty="0" err="1"/>
              <a:t>IButton</a:t>
            </a:r>
            <a:r>
              <a:rPr lang="es-ES" dirty="0"/>
              <a:t>.</a:t>
            </a:r>
          </a:p>
          <a:p>
            <a:endParaRPr lang="es-ES" dirty="0"/>
          </a:p>
          <a:p>
            <a:endParaRPr lang="es-ES" dirty="0"/>
          </a:p>
          <a:p>
            <a:r>
              <a:rPr lang="es-ES" dirty="0" err="1"/>
              <a:t>The</a:t>
            </a:r>
            <a:r>
              <a:rPr lang="es-ES" dirty="0"/>
              <a:t> </a:t>
            </a:r>
            <a:r>
              <a:rPr lang="es-ES" dirty="0" err="1"/>
              <a:t>Handler</a:t>
            </a:r>
            <a:r>
              <a:rPr lang="es-ES" dirty="0"/>
              <a:t> </a:t>
            </a:r>
            <a:r>
              <a:rPr lang="es-ES" dirty="0" err="1"/>
              <a:t>doesnt</a:t>
            </a:r>
            <a:r>
              <a:rPr lang="es-ES" dirty="0"/>
              <a:t> </a:t>
            </a:r>
            <a:r>
              <a:rPr lang="es-ES" dirty="0" err="1"/>
              <a:t>know</a:t>
            </a:r>
            <a:r>
              <a:rPr lang="es-ES" dirty="0"/>
              <a:t> </a:t>
            </a:r>
            <a:r>
              <a:rPr lang="es-ES" dirty="0" err="1"/>
              <a:t>nothing</a:t>
            </a:r>
            <a:r>
              <a:rPr lang="es-ES" dirty="0"/>
              <a:t> </a:t>
            </a:r>
            <a:r>
              <a:rPr lang="es-ES" dirty="0" err="1"/>
              <a:t>about</a:t>
            </a:r>
            <a:r>
              <a:rPr lang="es-ES" dirty="0"/>
              <a:t> </a:t>
            </a:r>
            <a:r>
              <a:rPr lang="es-ES" dirty="0" err="1"/>
              <a:t>the</a:t>
            </a:r>
            <a:r>
              <a:rPr lang="es-ES" dirty="0"/>
              <a:t> </a:t>
            </a:r>
            <a:r>
              <a:rPr lang="es-ES" dirty="0" err="1"/>
              <a:t>Button</a:t>
            </a:r>
            <a:r>
              <a:rPr lang="es-ES" dirty="0"/>
              <a:t> </a:t>
            </a:r>
            <a:r>
              <a:rPr lang="es-ES" dirty="0" err="1"/>
              <a:t>component</a:t>
            </a:r>
            <a:r>
              <a:rPr lang="es-ES" dirty="0"/>
              <a:t>.</a:t>
            </a:r>
          </a:p>
          <a:p>
            <a:endParaRPr lang="es-ES" dirty="0"/>
          </a:p>
          <a:p>
            <a:r>
              <a:rPr lang="es-ES" dirty="0" err="1"/>
              <a:t>This</a:t>
            </a:r>
            <a:r>
              <a:rPr lang="es-ES" dirty="0"/>
              <a:t> </a:t>
            </a:r>
            <a:r>
              <a:rPr lang="es-ES" dirty="0" err="1"/>
              <a:t>allow</a:t>
            </a:r>
            <a:r>
              <a:rPr lang="es-ES" dirty="0"/>
              <a:t> </a:t>
            </a:r>
            <a:r>
              <a:rPr lang="es-ES" dirty="0" err="1"/>
              <a:t>you</a:t>
            </a:r>
            <a:r>
              <a:rPr lang="es-ES" dirty="0"/>
              <a:t> to </a:t>
            </a:r>
            <a:r>
              <a:rPr lang="es-ES" dirty="0" err="1"/>
              <a:t>map</a:t>
            </a:r>
            <a:r>
              <a:rPr lang="es-ES" dirty="0"/>
              <a:t> </a:t>
            </a:r>
            <a:r>
              <a:rPr lang="es-ES" dirty="0" err="1"/>
              <a:t>different</a:t>
            </a:r>
            <a:r>
              <a:rPr lang="es-ES" dirty="0"/>
              <a:t> </a:t>
            </a:r>
            <a:r>
              <a:rPr lang="es-ES" dirty="0" err="1"/>
              <a:t>type</a:t>
            </a:r>
            <a:r>
              <a:rPr lang="es-ES" dirty="0"/>
              <a:t> of </a:t>
            </a:r>
            <a:r>
              <a:rPr lang="es-ES" dirty="0" err="1"/>
              <a:t>controls</a:t>
            </a:r>
            <a:r>
              <a:rPr lang="es-ES" dirty="0"/>
              <a:t>, </a:t>
            </a:r>
            <a:r>
              <a:rPr lang="es-ES" dirty="0" err="1"/>
              <a:t>because</a:t>
            </a:r>
            <a:r>
              <a:rPr lang="es-ES" dirty="0"/>
              <a:t> use </a:t>
            </a:r>
            <a:r>
              <a:rPr lang="es-ES" dirty="0" err="1"/>
              <a:t>the</a:t>
            </a:r>
            <a:r>
              <a:rPr lang="es-ES" dirty="0"/>
              <a:t> interface and </a:t>
            </a:r>
            <a:r>
              <a:rPr lang="es-ES" dirty="0" err="1"/>
              <a:t>have</a:t>
            </a:r>
            <a:r>
              <a:rPr lang="es-ES" dirty="0"/>
              <a:t> </a:t>
            </a:r>
            <a:r>
              <a:rPr lang="es-ES" dirty="0" err="1"/>
              <a:t>not</a:t>
            </a:r>
            <a:r>
              <a:rPr lang="es-ES" dirty="0"/>
              <a:t> </a:t>
            </a:r>
            <a:r>
              <a:rPr lang="es-ES" dirty="0" err="1"/>
              <a:t>any</a:t>
            </a:r>
            <a:r>
              <a:rPr lang="es-ES" dirty="0"/>
              <a:t> concept </a:t>
            </a:r>
            <a:r>
              <a:rPr lang="es-ES" dirty="0" err="1"/>
              <a:t>about</a:t>
            </a:r>
            <a:r>
              <a:rPr lang="es-ES" dirty="0"/>
              <a:t> </a:t>
            </a:r>
            <a:r>
              <a:rPr lang="es-ES" dirty="0" err="1"/>
              <a:t>what</a:t>
            </a:r>
            <a:r>
              <a:rPr lang="es-ES" dirty="0"/>
              <a:t> </a:t>
            </a:r>
            <a:r>
              <a:rPr lang="es-ES" dirty="0" err="1"/>
              <a:t>is</a:t>
            </a:r>
            <a:r>
              <a:rPr lang="es-ES" dirty="0"/>
              <a:t> .NET MAUI.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592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112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continue</a:t>
            </a:r>
            <a:r>
              <a:rPr lang="es-ES" dirty="0"/>
              <a:t> </a:t>
            </a:r>
            <a:r>
              <a:rPr lang="es-ES" dirty="0" err="1"/>
              <a:t>talking</a:t>
            </a:r>
            <a:r>
              <a:rPr lang="es-ES" dirty="0"/>
              <a:t> </a:t>
            </a:r>
            <a:r>
              <a:rPr lang="es-ES" dirty="0" err="1"/>
              <a:t>about</a:t>
            </a:r>
            <a:r>
              <a:rPr lang="es-ES" dirty="0"/>
              <a:t> </a:t>
            </a:r>
            <a:r>
              <a:rPr lang="es-ES" dirty="0" err="1"/>
              <a:t>the</a:t>
            </a:r>
            <a:r>
              <a:rPr lang="es-ES" dirty="0"/>
              <a:t> </a:t>
            </a:r>
            <a:r>
              <a:rPr lang="es-ES" dirty="0" err="1"/>
              <a:t>goals</a:t>
            </a:r>
            <a:r>
              <a:rPr lang="es-ES" dirty="0"/>
              <a:t> of .NET MAUI.</a:t>
            </a:r>
          </a:p>
          <a:p>
            <a:endParaRPr lang="es-ES" dirty="0"/>
          </a:p>
          <a:p>
            <a:r>
              <a:rPr lang="es-ES" dirty="0" err="1"/>
              <a:t>Removing</a:t>
            </a:r>
            <a:r>
              <a:rPr lang="es-ES" dirty="0"/>
              <a:t> </a:t>
            </a:r>
            <a:r>
              <a:rPr lang="es-ES" dirty="0" err="1"/>
              <a:t>confusing</a:t>
            </a:r>
            <a:r>
              <a:rPr lang="es-ES" dirty="0"/>
              <a:t> </a:t>
            </a:r>
            <a:r>
              <a:rPr lang="es-ES" dirty="0" err="1"/>
              <a:t>APIs</a:t>
            </a:r>
            <a:r>
              <a:rPr lang="es-ES" dirty="0"/>
              <a:t> and </a:t>
            </a:r>
            <a:r>
              <a:rPr lang="es-ES" dirty="0" err="1"/>
              <a:t>this</a:t>
            </a:r>
            <a:r>
              <a:rPr lang="es-ES" dirty="0"/>
              <a:t> particular </a:t>
            </a:r>
            <a:r>
              <a:rPr lang="es-ES" dirty="0" err="1"/>
              <a:t>example</a:t>
            </a:r>
            <a:r>
              <a:rPr lang="es-ES" dirty="0"/>
              <a:t> </a:t>
            </a:r>
            <a:r>
              <a:rPr lang="es-ES" dirty="0" err="1"/>
              <a:t>refers</a:t>
            </a:r>
            <a:r>
              <a:rPr lang="es-ES" dirty="0"/>
              <a:t> </a:t>
            </a:r>
            <a:r>
              <a:rPr lang="es-ES" dirty="0" err="1"/>
              <a:t>again</a:t>
            </a:r>
            <a:r>
              <a:rPr lang="es-ES" dirty="0"/>
              <a:t> to </a:t>
            </a:r>
            <a:r>
              <a:rPr lang="es-ES" dirty="0" err="1"/>
              <a:t>Platform</a:t>
            </a:r>
            <a:r>
              <a:rPr lang="es-ES" dirty="0"/>
              <a:t> </a:t>
            </a:r>
            <a:r>
              <a:rPr lang="es-ES" dirty="0" err="1"/>
              <a:t>Specific</a:t>
            </a:r>
            <a:r>
              <a:rPr lang="es-ES" dirty="0"/>
              <a:t>.</a:t>
            </a:r>
          </a:p>
          <a:p>
            <a:endParaRPr lang="es-ES" dirty="0"/>
          </a:p>
          <a:p>
            <a:r>
              <a:rPr lang="es-ES" dirty="0"/>
              <a:t>So, </a:t>
            </a:r>
            <a:r>
              <a:rPr lang="es-ES" dirty="0" err="1"/>
              <a:t>the</a:t>
            </a:r>
            <a:r>
              <a:rPr lang="es-ES" dirty="0"/>
              <a:t> </a:t>
            </a:r>
            <a:r>
              <a:rPr lang="es-ES" dirty="0" err="1"/>
              <a:t>main</a:t>
            </a:r>
            <a:r>
              <a:rPr lang="es-ES" dirty="0"/>
              <a:t> idea </a:t>
            </a:r>
            <a:r>
              <a:rPr lang="es-ES" dirty="0" err="1"/>
              <a:t>is</a:t>
            </a:r>
            <a:r>
              <a:rPr lang="es-ES" dirty="0"/>
              <a:t>, </a:t>
            </a:r>
            <a:r>
              <a:rPr lang="es-ES" dirty="0" err="1"/>
              <a:t>you</a:t>
            </a:r>
            <a:r>
              <a:rPr lang="es-ES" dirty="0"/>
              <a:t> </a:t>
            </a:r>
            <a:r>
              <a:rPr lang="es-ES" dirty="0" err="1"/>
              <a:t>will</a:t>
            </a:r>
            <a:r>
              <a:rPr lang="es-ES" dirty="0"/>
              <a:t> </a:t>
            </a:r>
            <a:r>
              <a:rPr lang="es-ES" dirty="0" err="1"/>
              <a:t>have</a:t>
            </a:r>
            <a:r>
              <a:rPr lang="es-ES" dirty="0"/>
              <a:t> Access to </a:t>
            </a:r>
            <a:r>
              <a:rPr lang="es-ES" dirty="0" err="1"/>
              <a:t>native</a:t>
            </a:r>
            <a:r>
              <a:rPr lang="es-ES" dirty="0"/>
              <a:t> bits </a:t>
            </a:r>
            <a:r>
              <a:rPr lang="es-ES" dirty="0" err="1"/>
              <a:t>from</a:t>
            </a:r>
            <a:r>
              <a:rPr lang="es-ES" dirty="0"/>
              <a:t> a </a:t>
            </a:r>
            <a:r>
              <a:rPr lang="es-ES" dirty="0" err="1"/>
              <a:t>cross-platform</a:t>
            </a:r>
            <a:r>
              <a:rPr lang="es-ES" dirty="0"/>
              <a:t> </a:t>
            </a:r>
            <a:r>
              <a:rPr lang="es-ES" dirty="0" err="1"/>
              <a:t>standpoint</a:t>
            </a:r>
            <a:r>
              <a:rPr lang="es-ES" dirty="0"/>
              <a:t>. </a:t>
            </a:r>
            <a:r>
              <a:rPr lang="es-ES" dirty="0" err="1"/>
              <a:t>If</a:t>
            </a:r>
            <a:r>
              <a:rPr lang="es-ES" dirty="0"/>
              <a:t> I </a:t>
            </a:r>
            <a:r>
              <a:rPr lang="es-ES" dirty="0" err="1"/>
              <a:t>have</a:t>
            </a:r>
            <a:r>
              <a:rPr lang="es-ES" dirty="0"/>
              <a:t> a .NET MAUI </a:t>
            </a:r>
            <a:r>
              <a:rPr lang="es-ES" dirty="0" err="1"/>
              <a:t>Label</a:t>
            </a:r>
            <a:r>
              <a:rPr lang="es-ES" dirty="0"/>
              <a:t>, I can </a:t>
            </a:r>
            <a:r>
              <a:rPr lang="es-ES" dirty="0" err="1"/>
              <a:t>just</a:t>
            </a:r>
            <a:r>
              <a:rPr lang="es-ES" dirty="0"/>
              <a:t> Access </a:t>
            </a:r>
            <a:r>
              <a:rPr lang="es-ES" dirty="0" err="1"/>
              <a:t>the</a:t>
            </a:r>
            <a:r>
              <a:rPr lang="es-ES" dirty="0"/>
              <a:t> </a:t>
            </a:r>
            <a:r>
              <a:rPr lang="es-ES" dirty="0" err="1"/>
              <a:t>native</a:t>
            </a:r>
            <a:r>
              <a:rPr lang="es-ES" dirty="0"/>
              <a:t> View </a:t>
            </a:r>
            <a:r>
              <a:rPr lang="es-ES" dirty="0" err="1"/>
              <a:t>from</a:t>
            </a:r>
            <a:r>
              <a:rPr lang="es-ES" dirty="0"/>
              <a:t> </a:t>
            </a:r>
            <a:r>
              <a:rPr lang="es-ES" dirty="0" err="1"/>
              <a:t>cross</a:t>
            </a:r>
            <a:r>
              <a:rPr lang="es-ES" dirty="0"/>
              <a:t> </a:t>
            </a:r>
            <a:r>
              <a:rPr lang="es-ES" dirty="0" err="1"/>
              <a:t>platform</a:t>
            </a:r>
            <a:r>
              <a:rPr lang="es-ES" dirty="0"/>
              <a:t> </a:t>
            </a:r>
            <a:r>
              <a:rPr lang="es-ES" dirty="0" err="1"/>
              <a:t>context</a:t>
            </a:r>
            <a:r>
              <a:rPr lang="es-ES" dirty="0"/>
              <a:t>. </a:t>
            </a:r>
            <a:r>
              <a:rPr lang="es-ES" dirty="0" err="1"/>
              <a:t>You</a:t>
            </a:r>
            <a:r>
              <a:rPr lang="es-ES" dirty="0"/>
              <a:t> can use </a:t>
            </a:r>
            <a:r>
              <a:rPr lang="es-ES" dirty="0" err="1"/>
              <a:t>compilation</a:t>
            </a:r>
            <a:r>
              <a:rPr lang="es-ES" dirty="0"/>
              <a:t> </a:t>
            </a:r>
            <a:r>
              <a:rPr lang="es-ES" dirty="0" err="1"/>
              <a:t>directives</a:t>
            </a:r>
            <a:r>
              <a:rPr lang="es-ES" dirty="0"/>
              <a:t> </a:t>
            </a:r>
            <a:r>
              <a:rPr lang="es-ES" dirty="0" err="1"/>
              <a:t>or</a:t>
            </a:r>
            <a:r>
              <a:rPr lang="es-ES" dirty="0"/>
              <a:t> créate a </a:t>
            </a:r>
            <a:r>
              <a:rPr lang="es-ES" dirty="0" err="1"/>
              <a:t>platform</a:t>
            </a:r>
            <a:r>
              <a:rPr lang="es-ES" dirty="0"/>
              <a:t> </a:t>
            </a:r>
            <a:r>
              <a:rPr lang="es-ES" dirty="0" err="1"/>
              <a:t>specific</a:t>
            </a:r>
            <a:r>
              <a:rPr lang="es-ES" dirty="0"/>
              <a:t> file, </a:t>
            </a:r>
            <a:r>
              <a:rPr lang="es-ES" dirty="0" err="1"/>
              <a:t>then</a:t>
            </a:r>
            <a:r>
              <a:rPr lang="es-ES" dirty="0"/>
              <a:t> Access </a:t>
            </a:r>
            <a:r>
              <a:rPr lang="es-ES" dirty="0" err="1"/>
              <a:t>the</a:t>
            </a:r>
            <a:r>
              <a:rPr lang="es-ES" dirty="0"/>
              <a:t> </a:t>
            </a:r>
            <a:r>
              <a:rPr lang="es-ES" dirty="0" err="1"/>
              <a:t>native</a:t>
            </a:r>
            <a:r>
              <a:rPr lang="es-ES" dirty="0"/>
              <a:t> control and </a:t>
            </a:r>
            <a:r>
              <a:rPr lang="es-ES" dirty="0" err="1"/>
              <a:t>customize</a:t>
            </a:r>
            <a:r>
              <a:rPr lang="es-ES" dirty="0"/>
              <a:t>, </a:t>
            </a:r>
            <a:r>
              <a:rPr lang="es-ES" dirty="0" err="1"/>
              <a:t>modify</a:t>
            </a:r>
            <a:r>
              <a:rPr lang="es-ES" dirty="0"/>
              <a:t> </a:t>
            </a:r>
            <a:r>
              <a:rPr lang="es-ES" dirty="0" err="1"/>
              <a:t>whatever</a:t>
            </a:r>
            <a:r>
              <a:rPr lang="es-ES" dirty="0"/>
              <a:t> </a:t>
            </a:r>
            <a:r>
              <a:rPr lang="es-ES" dirty="0" err="1"/>
              <a:t>you</a:t>
            </a:r>
            <a:r>
              <a:rPr lang="es-ES" dirty="0"/>
              <a:t> </a:t>
            </a:r>
            <a:r>
              <a:rPr lang="es-ES" dirty="0" err="1"/>
              <a:t>want</a:t>
            </a:r>
            <a:r>
              <a:rPr lang="es-ES" dirty="0"/>
              <a:t>.</a:t>
            </a:r>
          </a:p>
          <a:p>
            <a:endParaRPr lang="es-ES" dirty="0"/>
          </a:p>
          <a:p>
            <a:r>
              <a:rPr lang="es-ES" dirty="0"/>
              <a:t>So, </a:t>
            </a:r>
            <a:r>
              <a:rPr lang="es-ES" dirty="0" err="1"/>
              <a:t>again</a:t>
            </a:r>
            <a:r>
              <a:rPr lang="es-ES" dirty="0"/>
              <a:t>, </a:t>
            </a:r>
            <a:r>
              <a:rPr lang="es-ES" dirty="0" err="1"/>
              <a:t>that</a:t>
            </a:r>
            <a:r>
              <a:rPr lang="es-ES" dirty="0"/>
              <a:t> </a:t>
            </a:r>
            <a:r>
              <a:rPr lang="es-ES" dirty="0" err="1"/>
              <a:t>is</a:t>
            </a:r>
            <a:r>
              <a:rPr lang="es-ES" dirty="0"/>
              <a:t> </a:t>
            </a:r>
            <a:r>
              <a:rPr lang="es-ES" dirty="0" err="1"/>
              <a:t>possible</a:t>
            </a:r>
            <a:r>
              <a:rPr lang="es-ES" dirty="0"/>
              <a:t> </a:t>
            </a:r>
            <a:r>
              <a:rPr lang="es-ES" dirty="0" err="1"/>
              <a:t>because</a:t>
            </a:r>
            <a:r>
              <a:rPr lang="es-ES" dirty="0"/>
              <a:t> </a:t>
            </a:r>
            <a:r>
              <a:rPr lang="es-ES" dirty="0" err="1"/>
              <a:t>we</a:t>
            </a:r>
            <a:r>
              <a:rPr lang="es-ES" dirty="0"/>
              <a:t> </a:t>
            </a:r>
            <a:r>
              <a:rPr lang="es-ES" dirty="0" err="1"/>
              <a:t>inverted</a:t>
            </a:r>
            <a:r>
              <a:rPr lang="es-ES" dirty="0"/>
              <a:t> </a:t>
            </a:r>
            <a:r>
              <a:rPr lang="es-ES" dirty="0" err="1"/>
              <a:t>the</a:t>
            </a:r>
            <a:r>
              <a:rPr lang="es-ES" dirty="0"/>
              <a:t> </a:t>
            </a:r>
            <a:r>
              <a:rPr lang="es-ES" dirty="0" err="1"/>
              <a:t>inversion</a:t>
            </a:r>
            <a:r>
              <a:rPr lang="es-ES" dirty="0"/>
              <a:t> as </a:t>
            </a:r>
            <a:r>
              <a:rPr lang="es-ES" dirty="0" err="1"/>
              <a:t>we</a:t>
            </a:r>
            <a:r>
              <a:rPr lang="es-ES" dirty="0"/>
              <a:t> </a:t>
            </a:r>
            <a:r>
              <a:rPr lang="es-ES" dirty="0" err="1"/>
              <a:t>said</a:t>
            </a:r>
            <a:r>
              <a:rPr lang="es-ES" dirty="0"/>
              <a:t> </a:t>
            </a:r>
            <a:r>
              <a:rPr lang="es-ES" dirty="0" err="1"/>
              <a:t>earlier</a:t>
            </a:r>
            <a:r>
              <a:rPr lang="es-ES" dirty="0"/>
              <a:t>, </a:t>
            </a:r>
            <a:r>
              <a:rPr lang="es-ES" dirty="0" err="1"/>
              <a:t>now</a:t>
            </a:r>
            <a:r>
              <a:rPr lang="es-ES" dirty="0"/>
              <a:t> .NET MAUI </a:t>
            </a:r>
            <a:r>
              <a:rPr lang="es-ES" dirty="0" err="1"/>
              <a:t>taking</a:t>
            </a:r>
            <a:r>
              <a:rPr lang="es-ES" dirty="0"/>
              <a:t> </a:t>
            </a:r>
            <a:r>
              <a:rPr lang="es-ES" dirty="0" err="1"/>
              <a:t>dependency</a:t>
            </a:r>
            <a:r>
              <a:rPr lang="es-ES" dirty="0"/>
              <a:t> </a:t>
            </a:r>
            <a:r>
              <a:rPr lang="es-ES" dirty="0" err="1"/>
              <a:t>on</a:t>
            </a:r>
            <a:r>
              <a:rPr lang="es-ES" dirty="0"/>
              <a:t> </a:t>
            </a:r>
            <a:r>
              <a:rPr lang="es-ES" dirty="0" err="1"/>
              <a:t>the</a:t>
            </a:r>
            <a:r>
              <a:rPr lang="es-ES" dirty="0"/>
              <a:t> </a:t>
            </a:r>
            <a:r>
              <a:rPr lang="es-ES" dirty="0" err="1"/>
              <a:t>renderes</a:t>
            </a:r>
            <a:r>
              <a:rPr lang="es-ES" dirty="0"/>
              <a:t> </a:t>
            </a:r>
            <a:r>
              <a:rPr lang="es-ES" dirty="0" err="1"/>
              <a:t>opposed</a:t>
            </a:r>
            <a:r>
              <a:rPr lang="es-ES" dirty="0"/>
              <a:t> </a:t>
            </a:r>
            <a:r>
              <a:rPr lang="es-ES" dirty="0" err="1"/>
              <a:t>the</a:t>
            </a:r>
            <a:r>
              <a:rPr lang="es-ES" dirty="0"/>
              <a:t> </a:t>
            </a:r>
            <a:r>
              <a:rPr lang="es-ES" dirty="0" err="1"/>
              <a:t>renderers</a:t>
            </a:r>
            <a:r>
              <a:rPr lang="es-ES" dirty="0"/>
              <a:t> </a:t>
            </a:r>
            <a:r>
              <a:rPr lang="es-ES" dirty="0" err="1"/>
              <a:t>taking</a:t>
            </a:r>
            <a:r>
              <a:rPr lang="es-ES" dirty="0"/>
              <a:t> </a:t>
            </a:r>
            <a:r>
              <a:rPr lang="es-ES" dirty="0" err="1"/>
              <a:t>dependency</a:t>
            </a:r>
            <a:r>
              <a:rPr lang="es-ES" dirty="0"/>
              <a:t> </a:t>
            </a:r>
            <a:r>
              <a:rPr lang="es-ES" dirty="0" err="1"/>
              <a:t>on</a:t>
            </a:r>
            <a:r>
              <a:rPr lang="es-ES" dirty="0"/>
              <a:t> </a:t>
            </a:r>
            <a:r>
              <a:rPr lang="es-ES" dirty="0" err="1"/>
              <a:t>Xamarin.Forms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5:27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2649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11/20/20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14.sv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dirty="0">
                <a:gradFill>
                  <a:gsLst>
                    <a:gs pos="2917">
                      <a:schemeClr val="tx1"/>
                    </a:gs>
                    <a:gs pos="30000">
                      <a:schemeClr val="tx1"/>
                    </a:gs>
                  </a:gsLst>
                  <a:lin ang="5400000" scaled="0"/>
                </a:gradFill>
              </a:rPr>
              <a:t>Control</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UI </a:t>
            </a:r>
            <a:r>
              <a:rPr lang="es-ES" sz="2400" dirty="0" err="1">
                <a:gradFill>
                  <a:gsLst>
                    <a:gs pos="2917">
                      <a:schemeClr val="tx1"/>
                    </a:gs>
                    <a:gs pos="30000">
                      <a:schemeClr val="tx1"/>
                    </a:gs>
                  </a:gsLst>
                  <a:lin ang="5400000" scaled="0"/>
                </a:gradFill>
              </a:rPr>
              <a:t>element</a:t>
            </a:r>
            <a:r>
              <a:rPr lang="es-ES" sz="2400" dirty="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control </a:t>
            </a:r>
            <a:r>
              <a:rPr lang="es-ES" sz="2400" dirty="0" err="1">
                <a:gradFill>
                  <a:gsLst>
                    <a:gs pos="2917">
                      <a:schemeClr val="tx1"/>
                    </a:gs>
                    <a:gs pos="30000">
                      <a:schemeClr val="tx1"/>
                    </a:gs>
                  </a:gsLst>
                  <a:lin ang="5400000" scaled="0"/>
                </a:gradFill>
              </a:rPr>
              <a:t>implementation</a:t>
            </a:r>
            <a:r>
              <a:rPr lang="es-ES" sz="2400" dirty="0">
                <a:gradFill>
                  <a:gsLst>
                    <a:gs pos="2917">
                      <a:schemeClr val="tx1"/>
                    </a:gs>
                    <a:gs pos="30000">
                      <a:schemeClr val="tx1"/>
                    </a:gs>
                  </a:gsLst>
                  <a:lin ang="5400000" scaled="0"/>
                </a:gradFill>
              </a:rPr>
              <a:t> no </a:t>
            </a:r>
            <a:r>
              <a:rPr lang="es-ES" sz="2400" dirty="0" err="1">
                <a:gradFill>
                  <a:gsLst>
                    <a:gs pos="2917">
                      <a:schemeClr val="tx1"/>
                    </a:gs>
                    <a:gs pos="30000">
                      <a:schemeClr val="tx1"/>
                    </a:gs>
                  </a:gsLst>
                  <a:lin ang="5400000" scaled="0"/>
                </a:gradFill>
              </a:rPr>
              <a:t>longer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used</a:t>
            </a:r>
            <a:r>
              <a:rPr lang="es-ES" sz="2400" dirty="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Mapper</a:t>
            </a:r>
            <a:r>
              <a:rPr lang="es-ES" sz="2400" dirty="0">
                <a:gradFill>
                  <a:gsLst>
                    <a:gs pos="2917">
                      <a:schemeClr val="tx1"/>
                    </a:gs>
                    <a:gs pos="30000">
                      <a:schemeClr val="tx1"/>
                    </a:gs>
                  </a:gsLst>
                  <a:lin ang="5400000" scaled="0"/>
                </a:gradFill>
              </a:rPr>
              <a:t> – A </a:t>
            </a:r>
            <a:r>
              <a:rPr lang="es-ES" sz="2400" dirty="0" err="1">
                <a:gradFill>
                  <a:gsLst>
                    <a:gs pos="2917">
                      <a:schemeClr val="tx1"/>
                    </a:gs>
                    <a:gs pos="30000">
                      <a:schemeClr val="tx1"/>
                    </a:gs>
                  </a:gsLst>
                  <a:lin ang="5400000" scaled="0"/>
                </a:gradFill>
              </a:rPr>
              <a:t>dictionary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mapping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API to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Responsible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applying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request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controls</a:t>
            </a:r>
            <a:r>
              <a:rPr lang="es-E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is really slow</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err="1"/>
              <a:t>Motivation</a:t>
            </a:r>
            <a:r>
              <a:rPr lang="es-ES" dirty="0"/>
              <a:t> </a:t>
            </a:r>
            <a:r>
              <a:rPr lang="es-ES" dirty="0" err="1"/>
              <a:t>for</a:t>
            </a:r>
            <a:r>
              <a:rPr lang="es-ES" dirty="0"/>
              <a:t> </a:t>
            </a:r>
            <a:r>
              <a:rPr lang="es-ES" dirty="0" err="1"/>
              <a:t>the</a:t>
            </a:r>
            <a:r>
              <a:rPr lang="es-ES" dirty="0"/>
              <a:t> .NET MAUI </a:t>
            </a:r>
            <a:r>
              <a:rPr lang="es-ES" dirty="0" err="1"/>
              <a:t>changes</a:t>
            </a:r>
            <a:r>
              <a:rPr lang="es-ES" dirty="0"/>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474873" cy="4917180"/>
          </a:xfrm>
          <a:prstGeom prst="rect">
            <a:avLst/>
          </a:prstGeom>
          <a:noFill/>
        </p:spPr>
        <p:txBody>
          <a:bodyPr wrap="none" lIns="0" tIns="0" rIns="0" bIns="0" rtlCol="0">
            <a:spAutoFit/>
          </a:bodyPr>
          <a:lstStyle/>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Performance</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IoC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avoid</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assembly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scanning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reflection</a:t>
            </a:r>
            <a:r>
              <a:rPr lang="es-ES" sz="2400" dirty="0">
                <a:gradFill>
                  <a:gsLst>
                    <a:gs pos="2917">
                      <a:schemeClr val="tx1"/>
                    </a:gs>
                    <a:gs pos="30000">
                      <a:schemeClr val="tx1"/>
                    </a:gs>
                  </a:gsLst>
                  <a:lin ang="5400000" scaled="0"/>
                </a:gradFill>
              </a:rPr>
              <a:t> </a:t>
            </a:r>
          </a:p>
          <a:p>
            <a:pPr>
              <a:lnSpc>
                <a:spcPct val="150000"/>
              </a:lnSpc>
            </a:pPr>
            <a:r>
              <a:rPr lang="es-ES" sz="2400" dirty="0">
                <a:gradFill>
                  <a:gsLst>
                    <a:gs pos="2917">
                      <a:schemeClr val="tx1"/>
                    </a:gs>
                    <a:gs pos="30000">
                      <a:schemeClr val="tx1"/>
                    </a:gs>
                  </a:gsLst>
                  <a:lin ang="5400000" scaled="0"/>
                </a:gradFill>
              </a:rPr>
              <a:t>at </a:t>
            </a:r>
            <a:r>
              <a:rPr lang="es-ES" sz="2400" dirty="0" err="1">
                <a:gradFill>
                  <a:gsLst>
                    <a:gs pos="2917">
                      <a:schemeClr val="tx1"/>
                    </a:gs>
                    <a:gs pos="30000">
                      <a:schemeClr val="tx1"/>
                    </a:gs>
                  </a:gsLst>
                  <a:lin ang="5400000" scaled="0"/>
                </a:gradFill>
              </a:rPr>
              <a:t>startup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Layout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all</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handlers</a:t>
            </a:r>
            <a:r>
              <a:rPr lang="es-ES" sz="2400" dirty="0">
                <a:gradFill>
                  <a:gsLst>
                    <a:gs pos="2917">
                      <a:schemeClr val="tx1"/>
                    </a:gs>
                    <a:gs pos="30000">
                      <a:schemeClr val="tx1"/>
                    </a:gs>
                  </a:gsLst>
                  <a:lin ang="5400000" scaled="0"/>
                </a:gradFill>
              </a:rPr>
              <a:t> are </a:t>
            </a:r>
            <a:r>
              <a:rPr lang="es-ES" sz="2400" i="1" dirty="0">
                <a:gradFill>
                  <a:gsLst>
                    <a:gs pos="2917">
                      <a:schemeClr val="tx1"/>
                    </a:gs>
                    <a:gs pos="30000">
                      <a:schemeClr val="tx1"/>
                    </a:gs>
                  </a:gsLst>
                  <a:lin ang="5400000" scaled="0"/>
                </a:gradFill>
              </a:rPr>
              <a:t>"</a:t>
            </a:r>
            <a:r>
              <a:rPr lang="es-ES" sz="2400" i="1" dirty="0" err="1">
                <a:gradFill>
                  <a:gsLst>
                    <a:gs pos="2917">
                      <a:schemeClr val="tx1"/>
                    </a:gs>
                    <a:gs pos="30000">
                      <a:schemeClr val="tx1"/>
                    </a:gs>
                  </a:gsLst>
                  <a:lin ang="5400000" scaled="0"/>
                </a:gradFill>
              </a:rPr>
              <a:t>fast</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renderers</a:t>
            </a:r>
            <a:r>
              <a:rPr lang="es-ES" sz="2400" i="1" dirty="0">
                <a:gradFill>
                  <a:gsLst>
                    <a:gs pos="2917">
                      <a:schemeClr val="tx1"/>
                    </a:gs>
                    <a:gs pos="30000">
                      <a:schemeClr val="tx1"/>
                    </a:gs>
                  </a:gsLst>
                  <a:lin ang="5400000" scaled="0"/>
                </a:gradFill>
              </a:rPr>
              <a:t>".</a:t>
            </a:r>
          </a:p>
          <a:p>
            <a:pPr>
              <a:lnSpc>
                <a:spcPct val="150000"/>
              </a:lnSpc>
            </a:pPr>
            <a:r>
              <a:rPr lang="es-ES" sz="2400" i="1" dirty="0">
                <a:gradFill>
                  <a:gsLst>
                    <a:gs pos="2917">
                      <a:schemeClr val="tx1"/>
                    </a:gs>
                    <a:gs pos="30000">
                      <a:schemeClr val="tx1"/>
                    </a:gs>
                  </a:gsLst>
                  <a:lin ang="5400000" scaled="0"/>
                </a:gradFill>
              </a:rPr>
              <a:t> </a:t>
            </a:r>
          </a:p>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API </a:t>
            </a:r>
            <a:r>
              <a:rPr lang="es-ES" sz="2400" b="1"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specific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often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difficult</a:t>
            </a:r>
            <a:r>
              <a:rPr lang="es-ES" sz="2400" dirty="0">
                <a:gradFill>
                  <a:gsLst>
                    <a:gs pos="2917">
                      <a:schemeClr val="tx1"/>
                    </a:gs>
                    <a:gs pos="30000">
                      <a:schemeClr val="tx1"/>
                    </a:gs>
                  </a:gsLst>
                  <a:lin ang="5400000" scaled="0"/>
                </a:gradFill>
              </a:rPr>
              <a:t> to </a:t>
            </a:r>
            <a:r>
              <a:rPr lang="es-ES" sz="2400" dirty="0" err="1">
                <a:gradFill>
                  <a:gsLst>
                    <a:gs pos="2917">
                      <a:schemeClr val="tx1"/>
                    </a:gs>
                    <a:gs pos="30000">
                      <a:schemeClr val="tx1"/>
                    </a:gs>
                  </a:gsLst>
                  <a:lin ang="5400000" scaled="0"/>
                </a:gradFill>
              </a:rPr>
              <a:t>discover</a:t>
            </a:r>
            <a:r>
              <a:rPr lang="es-ES" sz="2400" dirty="0">
                <a:gradFill>
                  <a:gsLst>
                    <a:gs pos="2917">
                      <a:schemeClr val="tx1"/>
                    </a:gs>
                    <a:gs pos="30000">
                      <a:schemeClr val="tx1"/>
                    </a:gs>
                  </a:gsLst>
                  <a:lin ang="5400000" scaled="0"/>
                </a:gradFill>
              </a:rPr>
              <a:t>, </a:t>
            </a:r>
          </a:p>
          <a:p>
            <a:pPr>
              <a:lnSpc>
                <a:spcPct val="150000"/>
              </a:lnSpc>
            </a:pPr>
            <a:r>
              <a:rPr lang="es-ES" sz="2400" dirty="0" err="1">
                <a:gradFill>
                  <a:gsLst>
                    <a:gs pos="2917">
                      <a:schemeClr val="tx1"/>
                    </a:gs>
                    <a:gs pos="30000">
                      <a:schemeClr val="tx1"/>
                    </a:gs>
                  </a:gsLst>
                  <a:lin ang="5400000" scaled="0"/>
                </a:gradFill>
              </a:rPr>
              <a:t>allow</a:t>
            </a:r>
            <a:r>
              <a:rPr lang="es-ES" sz="2400" dirty="0">
                <a:gradFill>
                  <a:gsLst>
                    <a:gs pos="2917">
                      <a:schemeClr val="tx1"/>
                    </a:gs>
                    <a:gs pos="30000">
                      <a:schemeClr val="tx1"/>
                    </a:gs>
                  </a:gsLst>
                  <a:lin ang="5400000" scaled="0"/>
                </a:gradFill>
              </a:rPr>
              <a:t> more </a:t>
            </a:r>
            <a:r>
              <a:rPr lang="es-ES" sz="2400" dirty="0" err="1">
                <a:gradFill>
                  <a:gsLst>
                    <a:gs pos="2917">
                      <a:schemeClr val="tx1"/>
                    </a:gs>
                    <a:gs pos="30000">
                      <a:schemeClr val="tx1"/>
                    </a:gs>
                  </a:gsLst>
                  <a:lin ang="5400000" scaled="0"/>
                </a:gradFill>
              </a:rPr>
              <a:t>possibilities</a:t>
            </a:r>
            <a:r>
              <a:rPr lang="es-ES" sz="2400" dirty="0">
                <a:gradFill>
                  <a:gsLst>
                    <a:gs pos="2917">
                      <a:schemeClr val="tx1"/>
                    </a:gs>
                    <a:gs pos="30000">
                      <a:schemeClr val="tx1"/>
                    </a:gs>
                  </a:gsLst>
                  <a:lin ang="5400000" scaled="0"/>
                </a:gradFill>
              </a:rPr>
              <a:t> in a simple </a:t>
            </a:r>
            <a:r>
              <a:rPr lang="es-ES" sz="2400" dirty="0" err="1">
                <a:gradFill>
                  <a:gsLst>
                    <a:gs pos="2917">
                      <a:schemeClr val="tx1"/>
                    </a:gs>
                    <a:gs pos="30000">
                      <a:schemeClr val="tx1"/>
                    </a:gs>
                  </a:gsLst>
                  <a:lin ang="5400000" scaled="0"/>
                </a:gradFill>
              </a:rPr>
              <a:t>way</a:t>
            </a:r>
            <a:r>
              <a:rPr lang="es-ES" sz="2400" dirty="0">
                <a:gradFill>
                  <a:gsLst>
                    <a:gs pos="2917">
                      <a:schemeClr val="tx1"/>
                    </a:gs>
                    <a:gs pos="30000">
                      <a:schemeClr val="tx1"/>
                    </a:gs>
                  </a:gsLst>
                  <a:lin ang="5400000" scaled="0"/>
                </a:gradFill>
              </a:rPr>
              <a:t>, etc. </a:t>
            </a:r>
          </a:p>
          <a:p>
            <a:pPr>
              <a:lnSpc>
                <a:spcPct val="150000"/>
              </a:lnSpc>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Homogeneity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Not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same</a:t>
            </a:r>
            <a:r>
              <a:rPr lang="es-ES" sz="2400" dirty="0">
                <a:gradFill>
                  <a:gsLst>
                    <a:gs pos="2917">
                      <a:schemeClr val="tx1"/>
                    </a:gs>
                    <a:gs pos="30000">
                      <a:schemeClr val="tx1"/>
                    </a:gs>
                  </a:gsLst>
                  <a:lin ang="5400000" scaled="0"/>
                </a:gradFill>
              </a:rPr>
              <a:t> API </a:t>
            </a:r>
            <a:r>
              <a:rPr lang="es-ES" sz="2400" dirty="0" err="1">
                <a:gradFill>
                  <a:gsLst>
                    <a:gs pos="2917">
                      <a:schemeClr val="tx1"/>
                    </a:gs>
                    <a:gs pos="30000">
                      <a:schemeClr val="tx1"/>
                    </a:gs>
                  </a:gsLst>
                  <a:lin ang="5400000" scaled="0"/>
                </a:gradFill>
              </a:rPr>
              <a:t>behaving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differently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etc.</a:t>
            </a:r>
          </a:p>
          <a:p>
            <a:pPr marL="342900" indent="-342900">
              <a:lnSpc>
                <a:spcPct val="150000"/>
              </a:lnSpc>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project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structure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flow</a:t>
            </a:r>
            <a:r>
              <a:rPr lang="es-ES" sz="2400" dirty="0">
                <a:gradFill>
                  <a:gsLst>
                    <a:gs pos="2917">
                      <a:schemeClr val="tx1"/>
                    </a:gs>
                    <a:gs pos="30000">
                      <a:schemeClr val="tx1"/>
                    </a:gs>
                  </a:gsLst>
                  <a:lin ang="5400000" scaled="0"/>
                </a:gradFill>
              </a:rPr>
              <a:t> of a </a:t>
            </a:r>
            <a:r>
              <a:rPr lang="es-ES" sz="2400"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vs </a:t>
            </a:r>
            <a:r>
              <a:rPr lang="es-ES" sz="2400"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etc.</a:t>
            </a:r>
          </a:p>
        </p:txBody>
      </p:sp>
    </p:spTree>
    <p:extLst>
      <p:ext uri="{BB962C8B-B14F-4D97-AF65-F5344CB8AC3E}">
        <p14:creationId xmlns:p14="http://schemas.microsoft.com/office/powerpoint/2010/main" val="3357968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a:t>.NET MAUI uses cross-platform layouts, control interfaces, platform view extensions, and native view implements. The same native controls are used regardless of MVVM, MVU, </a:t>
            </a:r>
            <a:r>
              <a:rPr lang="en-US" err="1"/>
              <a:t>RxUI</a:t>
            </a:r>
            <a:r>
              <a:rPr lang="en-US"/>
              <a:t>, </a:t>
            </a:r>
            <a:r>
              <a:rPr lang="en-US" err="1"/>
              <a:t>Blazor</a:t>
            </a:r>
            <a:r>
              <a:rPr lang="en-US"/>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a:solidFill>
                  <a:schemeClr val="accent6">
                    <a:lumMod val="10000"/>
                  </a:schemeClr>
                </a:solidFill>
                <a:latin typeface="+mj-lt"/>
              </a:rPr>
              <a:t>Interfaces</a:t>
            </a:r>
            <a:endParaRPr lang="en-US">
              <a:solidFill>
                <a:schemeClr val="accent6">
                  <a:lumMod val="10000"/>
                </a:schemeClr>
              </a:solidFill>
              <a:latin typeface="+mj-lt"/>
            </a:endParaRPr>
          </a:p>
          <a:p>
            <a:endParaRPr lang="en-US">
              <a:solidFill>
                <a:schemeClr val="accent6">
                  <a:lumMod val="10000"/>
                </a:schemeClr>
              </a:solidFill>
            </a:endParaRPr>
          </a:p>
          <a:p>
            <a:r>
              <a:rPr lang="en-US" err="1">
                <a:solidFill>
                  <a:schemeClr val="accent6">
                    <a:lumMod val="10000"/>
                  </a:schemeClr>
                </a:solidFill>
              </a:rPr>
              <a:t>System.Maui.Core.Views</a:t>
            </a:r>
            <a:r>
              <a:rPr lang="en-US">
                <a:solidFill>
                  <a:schemeClr val="accent6">
                    <a:lumMod val="10000"/>
                  </a:schemeClr>
                </a:solidFill>
              </a:rPr>
              <a:t> are the interfaces describing the surface of each control.</a:t>
            </a:r>
          </a:p>
          <a:p>
            <a:r>
              <a:rPr lang="en-US" err="1">
                <a:solidFill>
                  <a:schemeClr val="accent6">
                    <a:lumMod val="10000"/>
                  </a:schemeClr>
                </a:solidFill>
              </a:rPr>
              <a:t>IButton</a:t>
            </a:r>
            <a:r>
              <a:rPr lang="en-US">
                <a:solidFill>
                  <a:schemeClr val="accent6">
                    <a:lumMod val="10000"/>
                  </a:schemeClr>
                </a:solidFill>
              </a:rPr>
              <a:t> &gt; </a:t>
            </a:r>
            <a:r>
              <a:rPr lang="en-US" err="1">
                <a:solidFill>
                  <a:schemeClr val="accent6">
                    <a:lumMod val="10000"/>
                  </a:schemeClr>
                </a:solidFill>
              </a:rPr>
              <a:t>IText</a:t>
            </a:r>
            <a:r>
              <a:rPr lang="en-US">
                <a:solidFill>
                  <a:schemeClr val="accent6">
                    <a:lumMod val="10000"/>
                  </a:schemeClr>
                </a:solidFill>
              </a:rPr>
              <a:t> &gt; </a:t>
            </a:r>
            <a:r>
              <a:rPr lang="en-US" err="1">
                <a:solidFill>
                  <a:schemeClr val="accent6">
                    <a:lumMod val="10000"/>
                  </a:schemeClr>
                </a:solidFill>
              </a:rPr>
              <a:t>IView</a:t>
            </a:r>
            <a:endParaRPr lang="en-US">
              <a:solidFill>
                <a:schemeClr val="accent6">
                  <a:lumMod val="10000"/>
                </a:schemeClr>
              </a:solidFill>
            </a:endParaRPr>
          </a:p>
          <a:p>
            <a:endParaRPr lang="en-US"/>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a:solidFill>
                  <a:schemeClr val="accent6">
                    <a:lumMod val="10000"/>
                  </a:schemeClr>
                </a:solidFill>
                <a:latin typeface="+mj-lt"/>
              </a:rPr>
              <a:t>Platform Renderers</a:t>
            </a:r>
          </a:p>
          <a:p>
            <a:r>
              <a:rPr lang="en-US" b="0">
                <a:solidFill>
                  <a:schemeClr val="accent6">
                    <a:lumMod val="10000"/>
                  </a:schemeClr>
                </a:solidFill>
              </a:rPr>
              <a:t>These are the bare control abstractions and implementations with no bias to MVU or MVVM.</a:t>
            </a:r>
          </a:p>
          <a:p>
            <a:r>
              <a:rPr lang="en-US" b="0" err="1">
                <a:solidFill>
                  <a:schemeClr val="accent6">
                    <a:lumMod val="10000"/>
                  </a:schemeClr>
                </a:solidFill>
              </a:rPr>
              <a:t>System.Maui.Core.Renderers</a:t>
            </a:r>
            <a:r>
              <a:rPr lang="en-US" b="0">
                <a:solidFill>
                  <a:schemeClr val="accent6">
                    <a:lumMod val="10000"/>
                  </a:schemeClr>
                </a:solidFill>
              </a:rPr>
              <a:t>:</a:t>
            </a:r>
          </a:p>
          <a:p>
            <a:pPr marL="285750" indent="-285750">
              <a:buFont typeface="Arial" panose="020B0604020202020204" pitchFamily="34" charset="0"/>
              <a:buChar char="•"/>
            </a:pPr>
            <a:r>
              <a:rPr lang="en-US" b="0" err="1">
                <a:solidFill>
                  <a:schemeClr val="accent6">
                    <a:lumMod val="10000"/>
                  </a:schemeClr>
                </a:solidFill>
              </a:rPr>
              <a:t>ButtonRenderer.Android.cs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ButtonRenderer.Mac.cs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ButtonRenderer.Standard.cs</a:t>
            </a:r>
            <a:endParaRPr lang="en-US" b="0">
              <a:solidFill>
                <a:schemeClr val="accent6">
                  <a:lumMod val="10000"/>
                </a:schemeClr>
              </a:solidFill>
            </a:endParaRPr>
          </a:p>
          <a:p>
            <a:pPr marL="285750" indent="-285750">
              <a:buFont typeface="Arial" panose="020B0604020202020204" pitchFamily="34" charset="0"/>
              <a:buChar char="•"/>
            </a:pPr>
            <a:r>
              <a:rPr lang="en-US" b="0">
                <a:solidFill>
                  <a:schemeClr val="accent6">
                    <a:lumMod val="10000"/>
                  </a:schemeClr>
                </a:solidFill>
              </a:rPr>
              <a:t>ButtonRenderer.Win32.cs</a:t>
            </a:r>
          </a:p>
          <a:p>
            <a:pPr marL="285750" indent="-285750">
              <a:buFont typeface="Arial" panose="020B0604020202020204" pitchFamily="34" charset="0"/>
              <a:buChar char="•"/>
            </a:pPr>
            <a:r>
              <a:rPr lang="en-US" b="0" err="1">
                <a:solidFill>
                  <a:schemeClr val="accent6">
                    <a:lumMod val="10000"/>
                  </a:schemeClr>
                </a:solidFill>
              </a:rPr>
              <a:t>ButtonRenderer.cs</a:t>
            </a:r>
            <a:endParaRPr lang="en-US" b="0">
              <a:solidFill>
                <a:schemeClr val="accent6">
                  <a:lumMod val="10000"/>
                </a:schemeClr>
              </a:solidFill>
            </a:endParaRPr>
          </a:p>
          <a:p>
            <a:pPr marL="285750" indent="-285750">
              <a:buFont typeface="Arial" panose="020B0604020202020204" pitchFamily="34" charset="0"/>
              <a:buChar char="•"/>
            </a:pPr>
            <a:r>
              <a:rPr lang="en-US" b="0" err="1">
                <a:solidFill>
                  <a:schemeClr val="accent6">
                    <a:lumMod val="10000"/>
                  </a:schemeClr>
                </a:solidFill>
              </a:rPr>
              <a:t>ButtonRenderer.iOS.cs</a:t>
            </a:r>
            <a:endParaRPr lang="en-US" b="0">
              <a:solidFill>
                <a:schemeClr val="accent6">
                  <a:lumMod val="10000"/>
                </a:schemeClr>
              </a:solidFill>
            </a:endParaRPr>
          </a:p>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a:solidFill>
                  <a:schemeClr val="accent6">
                    <a:lumMod val="10000"/>
                  </a:schemeClr>
                </a:solidFill>
                <a:latin typeface="+mj-lt"/>
              </a:rPr>
              <a:t>Framework Enabled Controls</a:t>
            </a:r>
          </a:p>
          <a:p>
            <a:r>
              <a:rPr lang="en-US" b="0">
                <a:solidFill>
                  <a:schemeClr val="accent6">
                    <a:lumMod val="10000"/>
                  </a:schemeClr>
                </a:solidFill>
              </a:rPr>
              <a:t>These implement the controls with added support for the pattern to be used.</a:t>
            </a:r>
          </a:p>
          <a:p>
            <a:r>
              <a:rPr lang="en-US" b="0" err="1">
                <a:solidFill>
                  <a:schemeClr val="accent6">
                    <a:lumMod val="10000"/>
                  </a:schemeClr>
                </a:solidFill>
              </a:rPr>
              <a:t>System.Maui.Bindables</a:t>
            </a:r>
            <a:r>
              <a:rPr lang="en-US" b="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System.Maui.Button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588263" y="4327155"/>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err="1">
                <a:solidFill>
                  <a:schemeClr val="bg1"/>
                </a:solidFill>
              </a:rPr>
              <a:t>IVisualElementRenderer</a:t>
            </a:r>
            <a:endParaRPr lang="en-US">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err="1">
                <a:solidFill>
                  <a:schemeClr val="bg1"/>
                </a:solidFill>
              </a:rPr>
              <a:t>IViewHandler</a:t>
            </a:r>
            <a:r>
              <a:rPr lang="es-ES">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dirty="0">
                <a:solidFill>
                  <a:schemeClr val="tx1"/>
                </a:solidFill>
                <a:latin typeface="Segoe UI Semibold"/>
                <a:cs typeface="Segoe UI Semibold"/>
              </a:rPr>
              <a:t>First, what is .NET MAUI?</a:t>
            </a:r>
            <a:endParaRPr lang="en-US" sz="7007" dirty="0">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7" y="2038869"/>
            <a:ext cx="6285342" cy="2031325"/>
          </a:xfrm>
        </p:spPr>
        <p:txBody>
          <a:bodyPr/>
          <a:lstStyle/>
          <a:p>
            <a:r>
              <a:rPr lang="en-US" sz="6600" dirty="0">
                <a:solidFill>
                  <a:schemeClr val="tx1"/>
                </a:solidFill>
                <a:cs typeface="Segoe UI Semibold"/>
              </a:rPr>
              <a:t>Let's take a look at the Handlers</a:t>
            </a:r>
            <a:endParaRPr lang="en-US" sz="6600" dirty="0">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bg1"/>
                </a:solidFill>
              </a:rPr>
              <a:t>#if MONOANDROID</a:t>
            </a:r>
          </a:p>
          <a:p>
            <a:r>
              <a:rPr lang="en-US" sz="1600" err="1">
                <a:solidFill>
                  <a:schemeClr val="bg1"/>
                </a:solidFill>
              </a:rPr>
              <a:t>ButtonRenderer.ButtonMapper</a:t>
            </a:r>
            <a:r>
              <a:rPr lang="en-US" sz="1600">
                <a:solidFill>
                  <a:schemeClr val="bg1"/>
                </a:solidFill>
              </a:rPr>
              <a:t>[</a:t>
            </a:r>
            <a:r>
              <a:rPr lang="en-US" sz="1600" err="1">
                <a:solidFill>
                  <a:schemeClr val="bg1"/>
                </a:solidFill>
              </a:rPr>
              <a:t>nameof</a:t>
            </a:r>
            <a:r>
              <a:rPr lang="en-US" sz="1600">
                <a:solidFill>
                  <a:schemeClr val="bg1"/>
                </a:solidFill>
              </a:rPr>
              <a:t>(</a:t>
            </a:r>
            <a:r>
              <a:rPr lang="en-US" sz="1600" err="1">
                <a:solidFill>
                  <a:schemeClr val="bg1"/>
                </a:solidFill>
              </a:rPr>
              <a:t>IButton.TextColor</a:t>
            </a:r>
            <a:r>
              <a:rPr lang="en-US" sz="1600">
                <a:solidFill>
                  <a:schemeClr val="bg1"/>
                </a:solidFill>
              </a:rPr>
              <a:t>)] = (handler, view) =&gt;</a:t>
            </a:r>
          </a:p>
          <a:p>
            <a:r>
              <a:rPr lang="en-US" sz="1600">
                <a:solidFill>
                  <a:schemeClr val="bg1"/>
                </a:solidFill>
              </a:rPr>
              <a:t>{</a:t>
            </a:r>
          </a:p>
          <a:p>
            <a:r>
              <a:rPr lang="en-US" sz="1600">
                <a:solidFill>
                  <a:schemeClr val="bg1"/>
                </a:solidFill>
              </a:rPr>
              <a:t>     var </a:t>
            </a:r>
            <a:r>
              <a:rPr lang="en-US" sz="1600" err="1">
                <a:solidFill>
                  <a:schemeClr val="bg1"/>
                </a:solidFill>
              </a:rPr>
              <a:t>nativeView</a:t>
            </a:r>
            <a:r>
              <a:rPr lang="en-US" sz="1600">
                <a:solidFill>
                  <a:schemeClr val="bg1"/>
                </a:solidFill>
              </a:rPr>
              <a:t> = </a:t>
            </a:r>
            <a:r>
              <a:rPr lang="en-US" sz="1600" err="1">
                <a:solidFill>
                  <a:schemeClr val="bg1"/>
                </a:solidFill>
              </a:rPr>
              <a:t>handler.NativeView</a:t>
            </a:r>
            <a:r>
              <a:rPr lang="en-US" sz="1600">
                <a:solidFill>
                  <a:schemeClr val="bg1"/>
                </a:solidFill>
              </a:rPr>
              <a:t> as </a:t>
            </a:r>
            <a:r>
              <a:rPr lang="en-US" sz="1600" err="1">
                <a:solidFill>
                  <a:schemeClr val="bg1"/>
                </a:solidFill>
              </a:rPr>
              <a:t>Aview</a:t>
            </a:r>
            <a:r>
              <a:rPr lang="en-US" sz="1600">
                <a:solidFill>
                  <a:schemeClr val="bg1"/>
                </a:solidFill>
              </a:rPr>
              <a:t>;</a:t>
            </a:r>
          </a:p>
          <a:p>
            <a:r>
              <a:rPr lang="en-US" sz="1600">
                <a:solidFill>
                  <a:srgbClr val="92D050"/>
                </a:solidFill>
              </a:rPr>
              <a:t>     // Add your own logic to map the </a:t>
            </a:r>
            <a:r>
              <a:rPr lang="en-US" sz="1600" err="1">
                <a:solidFill>
                  <a:srgbClr val="92D050"/>
                </a:solidFill>
              </a:rPr>
              <a:t>TextColor</a:t>
            </a:r>
            <a:r>
              <a:rPr lang="en-US" sz="1600">
                <a:solidFill>
                  <a:srgbClr val="92D050"/>
                </a:solidFill>
              </a:rPr>
              <a:t> property         </a:t>
            </a:r>
            <a:endParaRPr lang="en-US" sz="1600">
              <a:solidFill>
                <a:schemeClr val="bg1">
                  <a:lumMod val="95000"/>
                </a:schemeClr>
              </a:solidFill>
            </a:endParaRPr>
          </a:p>
          <a:p>
            <a:r>
              <a:rPr lang="en-US" sz="1600">
                <a:solidFill>
                  <a:schemeClr val="bg1">
                    <a:lumMod val="95000"/>
                  </a:schemeClr>
                </a:solidFill>
              </a:rPr>
              <a:t>};</a:t>
            </a:r>
          </a:p>
          <a:p>
            <a:r>
              <a:rPr lang="en-US" sz="160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a:solidFill>
                  <a:schemeClr val="tx1"/>
                </a:solidFill>
                <a:cs typeface="Segoe UI Semibold"/>
              </a:rPr>
              <a:t>Let's see how port a </a:t>
            </a:r>
            <a:r>
              <a:rPr lang="en-US" sz="4800" err="1">
                <a:solidFill>
                  <a:schemeClr val="tx1"/>
                </a:solidFill>
                <a:cs typeface="Segoe UI Semibold"/>
              </a:rPr>
              <a:t>Xamarin.Forms</a:t>
            </a:r>
            <a:r>
              <a:rPr lang="en-US" sz="4800">
                <a:solidFill>
                  <a:schemeClr val="tx1"/>
                </a:solidFill>
                <a:cs typeface="Segoe UI Semibold"/>
              </a:rPr>
              <a:t> Renderer to a .NET MAUI Handler</a:t>
            </a:r>
            <a:endParaRPr lang="en-US" sz="480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505670"/>
            <a:ext cx="5827405" cy="1846659"/>
          </a:xfrm>
          <a:prstGeom prst="rect">
            <a:avLst/>
          </a:prstGeom>
          <a:noFill/>
        </p:spPr>
        <p:txBody>
          <a:bodyPr wrap="square" lIns="0" tIns="0" rIns="0" bIns="0" rtlCol="0">
            <a:spAutoFit/>
          </a:bodyPr>
          <a:lstStyle/>
          <a:p>
            <a:pPr algn="ctr"/>
            <a:r>
              <a:rPr lang="es-ES" sz="4000" dirty="0">
                <a:gradFill>
                  <a:gsLst>
                    <a:gs pos="2917">
                      <a:schemeClr val="tx1"/>
                    </a:gs>
                    <a:gs pos="30000">
                      <a:schemeClr val="tx1"/>
                    </a:gs>
                  </a:gsLst>
                  <a:lin ang="5400000" scaled="0"/>
                </a:gradFill>
              </a:rPr>
              <a:t>Do I </a:t>
            </a:r>
            <a:r>
              <a:rPr lang="es-ES" sz="4000" dirty="0" err="1">
                <a:gradFill>
                  <a:gsLst>
                    <a:gs pos="2917">
                      <a:schemeClr val="tx1"/>
                    </a:gs>
                    <a:gs pos="30000">
                      <a:schemeClr val="tx1"/>
                    </a:gs>
                  </a:gsLst>
                  <a:lin ang="5400000" scaled="0"/>
                </a:gradFill>
              </a:rPr>
              <a:t>need</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convert</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my</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current</a:t>
            </a:r>
            <a:r>
              <a:rPr lang="es-ES" sz="4000" dirty="0">
                <a:gradFill>
                  <a:gsLst>
                    <a:gs pos="2917">
                      <a:schemeClr val="tx1"/>
                    </a:gs>
                    <a:gs pos="30000">
                      <a:schemeClr val="tx1"/>
                    </a:gs>
                  </a:gsLst>
                  <a:lin ang="5400000" scaled="0"/>
                </a:gradFill>
              </a:rPr>
              <a:t> </a:t>
            </a:r>
          </a:p>
          <a:p>
            <a:pPr algn="ctr"/>
            <a:r>
              <a:rPr lang="es-ES" sz="4000" dirty="0" err="1">
                <a:gradFill>
                  <a:gsLst>
                    <a:gs pos="2917">
                      <a:schemeClr val="tx1"/>
                    </a:gs>
                    <a:gs pos="30000">
                      <a:schemeClr val="tx1"/>
                    </a:gs>
                  </a:gsLst>
                  <a:lin ang="5400000" scaled="0"/>
                </a:gradFill>
              </a:rPr>
              <a:t>Renderers</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Handlers</a:t>
            </a:r>
            <a:r>
              <a:rPr lang="es-E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215991"/>
          </a:xfrm>
        </p:spPr>
        <p:txBody>
          <a:bodyPr/>
          <a:lstStyle/>
          <a:p>
            <a:r>
              <a:rPr lang="en-US" sz="4800" dirty="0">
                <a:solidFill>
                  <a:schemeClr val="tx1"/>
                </a:solidFill>
                <a:cs typeface="Segoe UI Semibold"/>
              </a:rPr>
              <a:t>Renderer to Handler and Handler to Renderer Shims</a:t>
            </a:r>
            <a:endParaRPr lang="en-US" sz="4800" dirty="0">
              <a:solidFill>
                <a:schemeClr val="tx1"/>
              </a:solidFill>
              <a:cs typeface="Segoe UI"/>
            </a:endParaRPr>
          </a:p>
        </p:txBody>
      </p:sp>
      <p:pic>
        <p:nvPicPr>
          <p:cNvPr id="5" name="Graphic 3">
            <a:extLst>
              <a:ext uri="{FF2B5EF4-FFF2-40B4-BE49-F238E27FC236}">
                <a16:creationId xmlns:a16="http://schemas.microsoft.com/office/drawing/2014/main" id="{188484B7-EDB6-6246-9814-DFD1040F8D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8888" y="1697262"/>
            <a:ext cx="4942373" cy="3600000"/>
          </a:xfrm>
          <a:prstGeom prst="rect">
            <a:avLst/>
          </a:prstGeom>
        </p:spPr>
      </p:pic>
      <p:sp>
        <p:nvSpPr>
          <p:cNvPr id="8" name="Rectángulo 7">
            <a:extLst>
              <a:ext uri="{FF2B5EF4-FFF2-40B4-BE49-F238E27FC236}">
                <a16:creationId xmlns:a16="http://schemas.microsoft.com/office/drawing/2014/main" id="{0037874E-96F1-2F46-9C2D-22A1B7757E96}"/>
              </a:ext>
            </a:extLst>
          </p:cNvPr>
          <p:cNvSpPr/>
          <p:nvPr/>
        </p:nvSpPr>
        <p:spPr>
          <a:xfrm>
            <a:off x="3262756" y="6384237"/>
            <a:ext cx="5666488" cy="363946"/>
          </a:xfrm>
          <a:prstGeom prst="rect">
            <a:avLst/>
          </a:prstGeom>
        </p:spPr>
        <p:txBody>
          <a:bodyPr wrap="none">
            <a:spAutoFit/>
          </a:bodyPr>
          <a:lstStyle/>
          <a:p>
            <a:r>
              <a:rPr lang="es-ES" dirty="0"/>
              <a:t>https://</a:t>
            </a:r>
            <a:r>
              <a:rPr lang="es-ES" dirty="0" err="1"/>
              <a:t>github.com</a:t>
            </a:r>
            <a:r>
              <a:rPr lang="es-ES" dirty="0"/>
              <a:t>/</a:t>
            </a:r>
            <a:r>
              <a:rPr lang="es-ES" dirty="0" err="1"/>
              <a:t>xamarin</a:t>
            </a:r>
            <a:r>
              <a:rPr lang="es-ES" dirty="0"/>
              <a:t>/</a:t>
            </a:r>
            <a:r>
              <a:rPr lang="es-ES" dirty="0" err="1"/>
              <a:t>Xamarin.Forms</a:t>
            </a:r>
            <a:r>
              <a:rPr lang="es-ES" dirty="0"/>
              <a:t>/</a:t>
            </a:r>
            <a:r>
              <a:rPr lang="es-ES" dirty="0" err="1"/>
              <a:t>pull</a:t>
            </a:r>
            <a:r>
              <a:rPr lang="es-ES" dirty="0"/>
              <a:t>/12546</a:t>
            </a:r>
          </a:p>
        </p:txBody>
      </p:sp>
    </p:spTree>
    <p:extLst>
      <p:ext uri="{BB962C8B-B14F-4D97-AF65-F5344CB8AC3E}">
        <p14:creationId xmlns:p14="http://schemas.microsoft.com/office/powerpoint/2010/main" val="38302037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and and </a:t>
            </a:r>
            <a:r>
              <a:rPr lang="es-ES" dirty="0" err="1"/>
              <a:t>Dependency</a:t>
            </a:r>
            <a:r>
              <a:rPr lang="es-ES" dirty="0"/>
              <a:t> </a:t>
            </a:r>
            <a:r>
              <a:rPr lang="es-ES" dirty="0" err="1"/>
              <a:t>Injection</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986750"/>
          </a:xfrm>
          <a:prstGeom prst="rect">
            <a:avLst/>
          </a:prstGeom>
          <a:noFill/>
        </p:spPr>
        <p:txBody>
          <a:bodyPr wrap="square">
            <a:spAutoFit/>
          </a:bodyPr>
          <a:lstStyle/>
          <a:p>
            <a:r>
              <a:rPr lang="es-ES" dirty="0"/>
              <a:t>.NET MAUI </a:t>
            </a:r>
            <a:r>
              <a:rPr lang="es-ES" dirty="0" err="1"/>
              <a:t>will</a:t>
            </a:r>
            <a:r>
              <a:rPr lang="es-ES" dirty="0"/>
              <a:t> use </a:t>
            </a:r>
            <a:r>
              <a:rPr lang="es-ES" dirty="0" err="1"/>
              <a:t>the</a:t>
            </a:r>
            <a:r>
              <a:rPr lang="es-ES" dirty="0"/>
              <a:t> </a:t>
            </a:r>
            <a:r>
              <a:rPr lang="es-ES" b="1" dirty="0"/>
              <a:t>Host</a:t>
            </a:r>
            <a:r>
              <a:rPr lang="es-ES" dirty="0"/>
              <a:t> concept similar to ASP.NET. </a:t>
            </a:r>
            <a:r>
              <a:rPr lang="es-ES" dirty="0" err="1"/>
              <a:t>This</a:t>
            </a:r>
            <a:r>
              <a:rPr lang="es-ES" dirty="0"/>
              <a:t> </a:t>
            </a:r>
            <a:r>
              <a:rPr lang="es-ES" dirty="0" err="1"/>
              <a:t>will</a:t>
            </a:r>
            <a:r>
              <a:rPr lang="es-ES" dirty="0"/>
              <a:t> </a:t>
            </a:r>
            <a:r>
              <a:rPr lang="es-ES" dirty="0" err="1"/>
              <a:t>allow</a:t>
            </a:r>
            <a:r>
              <a:rPr lang="es-ES" dirty="0"/>
              <a:t> to use </a:t>
            </a:r>
            <a:r>
              <a:rPr lang="es-ES" dirty="0" err="1"/>
              <a:t>the</a:t>
            </a:r>
            <a:r>
              <a:rPr lang="es-ES" dirty="0"/>
              <a:t> </a:t>
            </a:r>
            <a:r>
              <a:rPr lang="es-ES" dirty="0" err="1"/>
              <a:t>Containers</a:t>
            </a:r>
            <a:r>
              <a:rPr lang="es-ES" dirty="0"/>
              <a:t> and </a:t>
            </a:r>
            <a:r>
              <a:rPr lang="es-ES" dirty="0" err="1"/>
              <a:t>providers</a:t>
            </a:r>
            <a:r>
              <a:rPr lang="es-ES" dirty="0"/>
              <a:t> </a:t>
            </a:r>
            <a:r>
              <a:rPr lang="es-ES" dirty="0" err="1"/>
              <a:t>for</a:t>
            </a:r>
            <a:r>
              <a:rPr lang="es-ES" dirty="0"/>
              <a:t> </a:t>
            </a:r>
            <a:r>
              <a:rPr lang="es-ES" dirty="0" err="1"/>
              <a:t>our</a:t>
            </a:r>
            <a:r>
              <a:rPr lang="es-ES" dirty="0"/>
              <a:t> </a:t>
            </a:r>
            <a:r>
              <a:rPr lang="es-ES" dirty="0" err="1"/>
              <a:t>handlers</a:t>
            </a:r>
            <a:r>
              <a:rPr lang="es-ES" dirty="0"/>
              <a:t> as </a:t>
            </a:r>
            <a:r>
              <a:rPr lang="es-ES" dirty="0" err="1"/>
              <a:t>well</a:t>
            </a:r>
            <a:r>
              <a:rPr lang="es-ES" dirty="0"/>
              <a:t> as </a:t>
            </a:r>
            <a:r>
              <a:rPr lang="es-ES" dirty="0" err="1"/>
              <a:t>Configuration</a:t>
            </a:r>
            <a:r>
              <a:rPr lang="es-ES" dirty="0"/>
              <a:t> </a:t>
            </a:r>
            <a:r>
              <a:rPr lang="es-ES" dirty="0" err="1"/>
              <a:t>with</a:t>
            </a:r>
            <a:r>
              <a:rPr lang="es-ES" dirty="0"/>
              <a:t> </a:t>
            </a:r>
            <a:r>
              <a:rPr lang="es-ES" dirty="0" err="1"/>
              <a:t>appsettings</a:t>
            </a:r>
            <a:r>
              <a:rPr lang="es-ES" dirty="0"/>
              <a:t> file, </a:t>
            </a:r>
            <a:r>
              <a:rPr lang="es-ES" dirty="0" err="1"/>
              <a:t>or</a:t>
            </a:r>
            <a:r>
              <a:rPr lang="es-ES" dirty="0"/>
              <a:t> </a:t>
            </a:r>
            <a:r>
              <a:rPr lang="es-ES" dirty="0" err="1"/>
              <a:t>other</a:t>
            </a:r>
            <a:r>
              <a:rPr lang="es-ES" dirty="0"/>
              <a:t> </a:t>
            </a:r>
            <a:r>
              <a:rPr lang="es-ES" dirty="0" err="1"/>
              <a:t>features</a:t>
            </a:r>
            <a:r>
              <a:rPr lang="es-ES" dirty="0"/>
              <a:t> </a:t>
            </a:r>
            <a:r>
              <a:rPr lang="es-ES" dirty="0" err="1"/>
              <a:t>like</a:t>
            </a:r>
            <a:r>
              <a:rPr lang="es-ES" dirty="0"/>
              <a:t> </a:t>
            </a:r>
            <a:r>
              <a:rPr lang="es-ES" dirty="0" err="1"/>
              <a:t>built</a:t>
            </a:r>
            <a:r>
              <a:rPr lang="es-ES" dirty="0"/>
              <a:t>-in </a:t>
            </a:r>
            <a:r>
              <a:rPr lang="es-ES" dirty="0" err="1"/>
              <a:t>lifecycle</a:t>
            </a:r>
            <a:r>
              <a:rPr lang="es-ES" dirty="0"/>
              <a:t> and </a:t>
            </a:r>
            <a:r>
              <a:rPr lang="es-ES" dirty="0" err="1"/>
              <a:t>services</a:t>
            </a:r>
            <a:r>
              <a:rPr lang="es-ES" dirty="0"/>
              <a:t>, </a:t>
            </a:r>
            <a:r>
              <a:rPr lang="es-ES" dirty="0" err="1"/>
              <a:t>logging</a:t>
            </a:r>
            <a:r>
              <a:rPr lang="es-ES" dirty="0"/>
              <a:t> </a:t>
            </a:r>
            <a:r>
              <a:rPr lang="es-ES" dirty="0" err="1"/>
              <a:t>extensions</a:t>
            </a:r>
            <a:r>
              <a:rPr lang="es-ES" dirty="0"/>
              <a:t> etc.</a:t>
            </a:r>
          </a:p>
          <a:p>
            <a:endParaRPr lang="es-ES" dirty="0"/>
          </a:p>
          <a:p>
            <a:r>
              <a:rPr lang="es-ES" dirty="0" err="1"/>
              <a:t>The</a:t>
            </a:r>
            <a:r>
              <a:rPr lang="es-ES" dirty="0"/>
              <a:t> </a:t>
            </a:r>
            <a:r>
              <a:rPr lang="es-ES" b="1" dirty="0" err="1"/>
              <a:t>AppBuilder</a:t>
            </a:r>
            <a:r>
              <a:rPr lang="es-ES" dirty="0"/>
              <a:t> </a:t>
            </a:r>
            <a:r>
              <a:rPr lang="es-ES" dirty="0" err="1"/>
              <a:t>will</a:t>
            </a:r>
            <a:r>
              <a:rPr lang="es-ES" dirty="0"/>
              <a:t> be </a:t>
            </a:r>
            <a:r>
              <a:rPr lang="es-ES" dirty="0" err="1"/>
              <a:t>hidden</a:t>
            </a:r>
            <a:r>
              <a:rPr lang="es-ES" dirty="0"/>
              <a:t> </a:t>
            </a:r>
            <a:r>
              <a:rPr lang="es-ES" dirty="0" err="1"/>
              <a:t>by</a:t>
            </a:r>
            <a:r>
              <a:rPr lang="es-ES" dirty="0"/>
              <a:t> default, </a:t>
            </a:r>
            <a:r>
              <a:rPr lang="es-ES" dirty="0" err="1"/>
              <a:t>but</a:t>
            </a:r>
            <a:r>
              <a:rPr lang="es-ES" dirty="0"/>
              <a:t>,  </a:t>
            </a:r>
            <a:r>
              <a:rPr lang="es-ES" dirty="0" err="1"/>
              <a:t>we</a:t>
            </a:r>
            <a:r>
              <a:rPr lang="es-ES" dirty="0"/>
              <a:t> </a:t>
            </a:r>
            <a:r>
              <a:rPr lang="es-ES" dirty="0" err="1"/>
              <a:t>will</a:t>
            </a:r>
            <a:r>
              <a:rPr lang="es-ES" dirty="0"/>
              <a:t> </a:t>
            </a:r>
            <a:r>
              <a:rPr lang="es-ES" dirty="0" err="1"/>
              <a:t>allow</a:t>
            </a:r>
            <a:r>
              <a:rPr lang="es-ES" dirty="0"/>
              <a:t> to </a:t>
            </a:r>
            <a:r>
              <a:rPr lang="es-ES" dirty="0" err="1"/>
              <a:t>override</a:t>
            </a:r>
            <a:r>
              <a:rPr lang="es-ES" dirty="0"/>
              <a:t> </a:t>
            </a:r>
            <a:r>
              <a:rPr lang="es-ES" dirty="0" err="1"/>
              <a:t>it</a:t>
            </a:r>
            <a:r>
              <a:rPr lang="es-ES" dirty="0"/>
              <a:t>. In </a:t>
            </a:r>
            <a:r>
              <a:rPr lang="es-ES" dirty="0" err="1"/>
              <a:t>this</a:t>
            </a:r>
            <a:r>
              <a:rPr lang="es-ES" dirty="0"/>
              <a:t> </a:t>
            </a:r>
            <a:r>
              <a:rPr lang="es-ES" dirty="0" err="1"/>
              <a:t>way</a:t>
            </a:r>
            <a:r>
              <a:rPr lang="es-ES" dirty="0"/>
              <a:t>, can </a:t>
            </a:r>
            <a:r>
              <a:rPr lang="es-ES" dirty="0" err="1"/>
              <a:t>extend</a:t>
            </a:r>
            <a:r>
              <a:rPr lang="es-ES" dirty="0"/>
              <a:t> </a:t>
            </a:r>
            <a:r>
              <a:rPr lang="es-ES" dirty="0" err="1"/>
              <a:t>it</a:t>
            </a:r>
            <a:r>
              <a:rPr lang="es-ES" dirty="0"/>
              <a:t> </a:t>
            </a:r>
            <a:r>
              <a:rPr lang="es-ES" dirty="0" err="1"/>
              <a:t>by</a:t>
            </a:r>
            <a:r>
              <a:rPr lang="es-ES" dirty="0"/>
              <a:t> </a:t>
            </a:r>
            <a:r>
              <a:rPr lang="es-ES" dirty="0" err="1"/>
              <a:t>registering</a:t>
            </a:r>
            <a:r>
              <a:rPr lang="es-ES" dirty="0"/>
              <a:t> </a:t>
            </a:r>
            <a:r>
              <a:rPr lang="es-ES" dirty="0" err="1"/>
              <a:t>native</a:t>
            </a:r>
            <a:r>
              <a:rPr lang="es-ES" dirty="0"/>
              <a:t> </a:t>
            </a:r>
            <a:r>
              <a:rPr lang="es-ES" dirty="0" err="1"/>
              <a:t>services</a:t>
            </a:r>
            <a:r>
              <a:rPr lang="es-ES" dirty="0"/>
              <a:t>, configure </a:t>
            </a:r>
            <a:r>
              <a:rPr lang="es-ES" dirty="0" err="1"/>
              <a:t>logging</a:t>
            </a:r>
            <a:r>
              <a:rPr lang="es-ES" dirty="0"/>
              <a:t> , </a:t>
            </a:r>
            <a:r>
              <a:rPr lang="es-ES" dirty="0" err="1"/>
              <a:t>register</a:t>
            </a:r>
            <a:r>
              <a:rPr lang="es-ES" dirty="0"/>
              <a:t> new </a:t>
            </a:r>
            <a:r>
              <a:rPr lang="es-ES" dirty="0" err="1"/>
              <a:t>handlers</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In .NET MAUI, </a:t>
            </a:r>
            <a:r>
              <a:rPr lang="es-ES" dirty="0" err="1"/>
              <a:t>we</a:t>
            </a:r>
            <a:r>
              <a:rPr lang="es-ES" dirty="0"/>
              <a:t> are </a:t>
            </a:r>
            <a:r>
              <a:rPr lang="es-ES" dirty="0" err="1"/>
              <a:t>going</a:t>
            </a:r>
            <a:r>
              <a:rPr lang="es-ES" dirty="0"/>
              <a:t> to use Microsoft </a:t>
            </a:r>
            <a:r>
              <a:rPr lang="es-ES" dirty="0" err="1"/>
              <a:t>Dependency</a:t>
            </a:r>
            <a:r>
              <a:rPr lang="es-ES" dirty="0"/>
              <a:t> </a:t>
            </a:r>
            <a:r>
              <a:rPr lang="es-ES" dirty="0" err="1"/>
              <a:t>Injection</a:t>
            </a:r>
            <a:r>
              <a:rPr lang="es-ES" dirty="0"/>
              <a:t> to </a:t>
            </a:r>
            <a:r>
              <a:rPr lang="es-ES" dirty="0" err="1"/>
              <a:t>register</a:t>
            </a:r>
            <a:r>
              <a:rPr lang="es-ES" dirty="0"/>
              <a:t> </a:t>
            </a:r>
            <a:r>
              <a:rPr lang="es-ES" dirty="0" err="1"/>
              <a:t>custom</a:t>
            </a:r>
            <a:r>
              <a:rPr lang="es-ES" dirty="0"/>
              <a:t> </a:t>
            </a:r>
            <a:r>
              <a:rPr lang="es-ES" dirty="0" err="1"/>
              <a:t>handlers</a:t>
            </a:r>
            <a:r>
              <a:rPr lang="es-ES" dirty="0"/>
              <a:t>.</a:t>
            </a:r>
            <a:br>
              <a:rPr lang="es-ES" dirty="0"/>
            </a:br>
            <a:br>
              <a:rPr lang="es-ES" dirty="0"/>
            </a:b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98809" y="3253929"/>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666488" cy="363946"/>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6061917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lstStyle/>
          <a:p>
            <a:r>
              <a:rPr lang="es-ES" dirty="0"/>
              <a:t>And </a:t>
            </a:r>
            <a:r>
              <a:rPr lang="es-ES" dirty="0" err="1"/>
              <a:t>what</a:t>
            </a:r>
            <a:r>
              <a:rPr lang="es-ES" dirty="0"/>
              <a:t> </a:t>
            </a:r>
            <a:r>
              <a:rPr lang="es-ES" dirty="0" err="1"/>
              <a:t>about</a:t>
            </a:r>
            <a:r>
              <a:rPr lang="es-ES" dirty="0"/>
              <a:t> </a:t>
            </a:r>
            <a:r>
              <a:rPr lang="es-ES" dirty="0" err="1"/>
              <a:t>the</a:t>
            </a:r>
            <a:r>
              <a:rPr lang="es-ES" dirty="0"/>
              <a:t> </a:t>
            </a:r>
            <a:r>
              <a:rPr lang="es-ES" dirty="0" err="1"/>
              <a:t>Xamarin.Forms</a:t>
            </a:r>
            <a:r>
              <a:rPr lang="es-ES" dirty="0"/>
              <a:t> </a:t>
            </a:r>
            <a:r>
              <a:rPr lang="es-ES" dirty="0" err="1"/>
              <a:t>renderers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585217" y="1243570"/>
            <a:ext cx="10575234" cy="3410934"/>
          </a:xfrm>
          <a:prstGeom prst="rect">
            <a:avLst/>
          </a:prstGeom>
          <a:noFill/>
        </p:spPr>
        <p:txBody>
          <a:bodyPr wrap="square">
            <a:spAutoFit/>
          </a:bodyPr>
          <a:lstStyle/>
          <a:p>
            <a:r>
              <a:rPr lang="es-ES" dirty="0"/>
              <a:t>In </a:t>
            </a:r>
            <a:r>
              <a:rPr lang="es-ES" dirty="0" err="1"/>
              <a:t>Xamarin.Forms</a:t>
            </a:r>
            <a:r>
              <a:rPr lang="es-ES" dirty="0"/>
              <a:t> </a:t>
            </a:r>
            <a:r>
              <a:rPr lang="es-ES" dirty="0" err="1"/>
              <a:t>you</a:t>
            </a:r>
            <a:r>
              <a:rPr lang="es-ES" dirty="0"/>
              <a:t> </a:t>
            </a:r>
            <a:r>
              <a:rPr lang="es-ES" dirty="0" err="1"/>
              <a:t>used</a:t>
            </a:r>
            <a:r>
              <a:rPr lang="es-ES" dirty="0"/>
              <a:t> </a:t>
            </a:r>
            <a:r>
              <a:rPr lang="es-ES" dirty="0" err="1"/>
              <a:t>the</a:t>
            </a:r>
            <a:r>
              <a:rPr lang="es-ES" dirty="0"/>
              <a:t> </a:t>
            </a:r>
            <a:r>
              <a:rPr lang="es-ES" b="1" dirty="0" err="1"/>
              <a:t>ExportRenderer</a:t>
            </a:r>
            <a:r>
              <a:rPr lang="es-ES" dirty="0"/>
              <a:t> </a:t>
            </a:r>
            <a:r>
              <a:rPr lang="es-ES" dirty="0" err="1"/>
              <a:t>attribute</a:t>
            </a:r>
            <a:r>
              <a:rPr lang="es-ES" dirty="0"/>
              <a:t> to </a:t>
            </a:r>
            <a:r>
              <a:rPr lang="es-ES" dirty="0" err="1"/>
              <a:t>register</a:t>
            </a:r>
            <a:r>
              <a:rPr lang="es-ES" dirty="0"/>
              <a:t> a </a:t>
            </a:r>
            <a:r>
              <a:rPr lang="es-ES" dirty="0" err="1"/>
              <a:t>Renderer</a:t>
            </a:r>
            <a:r>
              <a:rPr lang="es-ES" dirty="0"/>
              <a:t>. </a:t>
            </a:r>
            <a:r>
              <a:rPr lang="es-ES" dirty="0" err="1"/>
              <a:t>Internally</a:t>
            </a:r>
            <a:r>
              <a:rPr lang="es-ES" dirty="0"/>
              <a:t> in </a:t>
            </a:r>
            <a:r>
              <a:rPr lang="es-ES" dirty="0" err="1"/>
              <a:t>Xamarin.Forms</a:t>
            </a:r>
            <a:r>
              <a:rPr lang="es-ES" dirty="0"/>
              <a:t>, use </a:t>
            </a:r>
            <a:r>
              <a:rPr lang="es-ES" sz="1800" dirty="0" err="1"/>
              <a:t>assembly</a:t>
            </a:r>
            <a:r>
              <a:rPr lang="en-US" sz="1800" dirty="0"/>
              <a:t> scanning to search </a:t>
            </a:r>
            <a:r>
              <a:rPr lang="es-ES" sz="1800" dirty="0"/>
              <a:t>and </a:t>
            </a:r>
            <a:r>
              <a:rPr lang="es-ES" sz="1800" dirty="0" err="1"/>
              <a:t>register</a:t>
            </a:r>
            <a:r>
              <a:rPr lang="es-ES" sz="1800" dirty="0"/>
              <a:t> </a:t>
            </a:r>
            <a:r>
              <a:rPr lang="es-ES" sz="1800" dirty="0" err="1"/>
              <a:t>the</a:t>
            </a:r>
            <a:r>
              <a:rPr lang="es-ES" sz="1800" dirty="0"/>
              <a:t> </a:t>
            </a:r>
            <a:r>
              <a:rPr lang="es-ES" sz="1800" dirty="0" err="1"/>
              <a:t>renderers</a:t>
            </a:r>
            <a:r>
              <a:rPr lang="es-ES" sz="1800" dirty="0"/>
              <a:t>.</a:t>
            </a:r>
          </a:p>
          <a:p>
            <a:endParaRPr lang="es-ES" sz="1800" dirty="0"/>
          </a:p>
          <a:p>
            <a:r>
              <a:rPr lang="es-ES" sz="1800" dirty="0"/>
              <a:t>In .NET MAUI, </a:t>
            </a:r>
            <a:r>
              <a:rPr lang="es-ES" sz="1800" dirty="0" err="1"/>
              <a:t>assembly</a:t>
            </a:r>
            <a:r>
              <a:rPr lang="es-ES" sz="1800" dirty="0"/>
              <a:t> </a:t>
            </a:r>
            <a:r>
              <a:rPr lang="es-ES" sz="1800" dirty="0" err="1"/>
              <a:t>scaning</a:t>
            </a:r>
            <a:r>
              <a:rPr lang="es-ES" sz="1800" dirty="0"/>
              <a:t> </a:t>
            </a:r>
            <a:r>
              <a:rPr lang="es-ES" sz="1800" dirty="0" err="1"/>
              <a:t>will</a:t>
            </a:r>
            <a:r>
              <a:rPr lang="es-ES" sz="1800" dirty="0"/>
              <a:t> </a:t>
            </a:r>
            <a:r>
              <a:rPr lang="es-ES" sz="1800" dirty="0" err="1"/>
              <a:t>not</a:t>
            </a:r>
            <a:r>
              <a:rPr lang="es-ES" sz="1800" dirty="0"/>
              <a:t> be </a:t>
            </a:r>
            <a:r>
              <a:rPr lang="es-ES" sz="1800" dirty="0" err="1"/>
              <a:t>used</a:t>
            </a:r>
            <a:r>
              <a:rPr lang="es-ES" sz="1800" dirty="0"/>
              <a:t> </a:t>
            </a:r>
            <a:r>
              <a:rPr lang="es-ES" sz="1800" dirty="0" err="1"/>
              <a:t>by</a:t>
            </a:r>
            <a:r>
              <a:rPr lang="es-ES" sz="1800" dirty="0"/>
              <a:t> default, and </a:t>
            </a:r>
            <a:r>
              <a:rPr lang="es-ES" sz="1800" dirty="0" err="1"/>
              <a:t>we</a:t>
            </a:r>
            <a:r>
              <a:rPr lang="es-ES" sz="1800" dirty="0"/>
              <a:t> </a:t>
            </a:r>
            <a:r>
              <a:rPr lang="es-ES" sz="1800" dirty="0" err="1"/>
              <a:t>will</a:t>
            </a:r>
            <a:r>
              <a:rPr lang="es-ES" sz="1800" dirty="0"/>
              <a:t> </a:t>
            </a:r>
            <a:r>
              <a:rPr lang="es-ES" sz="1800" dirty="0" err="1"/>
              <a:t>allow</a:t>
            </a:r>
            <a:r>
              <a:rPr lang="es-ES" sz="1800" dirty="0"/>
              <a:t> to </a:t>
            </a:r>
            <a:r>
              <a:rPr lang="es-ES" sz="1800" dirty="0" err="1"/>
              <a:t>register</a:t>
            </a:r>
            <a:r>
              <a:rPr lang="es-ES" sz="1800" dirty="0"/>
              <a:t> a </a:t>
            </a:r>
            <a:r>
              <a:rPr lang="es-ES" sz="1800" dirty="0" err="1"/>
              <a:t>Renderer</a:t>
            </a:r>
            <a:r>
              <a:rPr lang="es-ES" sz="1800" dirty="0"/>
              <a:t> in </a:t>
            </a:r>
            <a:r>
              <a:rPr lang="es-ES" sz="1800" dirty="0" err="1"/>
              <a:t>this</a:t>
            </a:r>
            <a:r>
              <a:rPr lang="es-ES" sz="1800" dirty="0"/>
              <a:t> </a:t>
            </a:r>
            <a:r>
              <a:rPr lang="es-ES" sz="1800" dirty="0" err="1"/>
              <a:t>way</a:t>
            </a:r>
            <a:r>
              <a:rPr lang="es-ES" sz="1800" dirty="0"/>
              <a:t>:</a:t>
            </a:r>
          </a:p>
          <a:p>
            <a:endParaRPr lang="es-ES" sz="1800" dirty="0"/>
          </a:p>
          <a:p>
            <a:endParaRPr lang="es-ES" sz="1800" dirty="0"/>
          </a:p>
          <a:p>
            <a:endParaRPr lang="es-ES" sz="1800" dirty="0"/>
          </a:p>
          <a:p>
            <a:endParaRPr lang="es-ES" sz="1800" dirty="0"/>
          </a:p>
          <a:p>
            <a:endParaRPr lang="es-ES" sz="1800" dirty="0"/>
          </a:p>
          <a:p>
            <a:endParaRPr lang="es-ES" sz="1800" dirty="0"/>
          </a:p>
          <a:p>
            <a:r>
              <a:rPr lang="es-ES" sz="1800" dirty="0" err="1"/>
              <a:t>However</a:t>
            </a:r>
            <a:r>
              <a:rPr lang="es-ES" sz="1800" dirty="0"/>
              <a:t>, </a:t>
            </a:r>
            <a:r>
              <a:rPr lang="es-ES" sz="1800" dirty="0" err="1"/>
              <a:t>we</a:t>
            </a:r>
            <a:r>
              <a:rPr lang="es-ES" sz="1800" dirty="0"/>
              <a:t> </a:t>
            </a:r>
            <a:r>
              <a:rPr lang="es-ES" sz="1800" dirty="0" err="1"/>
              <a:t>will</a:t>
            </a:r>
            <a:r>
              <a:rPr lang="es-ES" sz="1800" dirty="0"/>
              <a:t> </a:t>
            </a:r>
            <a:r>
              <a:rPr lang="es-ES" sz="1800" dirty="0" err="1"/>
              <a:t>allow</a:t>
            </a:r>
            <a:r>
              <a:rPr lang="es-ES" sz="1800" dirty="0"/>
              <a:t> in </a:t>
            </a:r>
            <a:r>
              <a:rPr lang="es-ES" sz="1800" dirty="0" err="1"/>
              <a:t>the</a:t>
            </a:r>
            <a:r>
              <a:rPr lang="es-ES" sz="1800" dirty="0"/>
              <a:t> </a:t>
            </a:r>
            <a:r>
              <a:rPr lang="es-ES" sz="1800" dirty="0" err="1"/>
              <a:t>desired</a:t>
            </a:r>
            <a:r>
              <a:rPr lang="es-ES" sz="1800" dirty="0"/>
              <a:t> cases to </a:t>
            </a:r>
            <a:r>
              <a:rPr lang="es-ES" sz="1800" dirty="0" err="1"/>
              <a:t>register</a:t>
            </a:r>
            <a:r>
              <a:rPr lang="es-ES" sz="1800" dirty="0"/>
              <a:t> </a:t>
            </a:r>
            <a:r>
              <a:rPr lang="es-ES" sz="1800" dirty="0" err="1"/>
              <a:t>renderers</a:t>
            </a:r>
            <a:r>
              <a:rPr lang="es-ES" sz="1800" dirty="0"/>
              <a:t> </a:t>
            </a:r>
            <a:r>
              <a:rPr lang="es-ES" sz="1800" dirty="0" err="1"/>
              <a:t>using</a:t>
            </a:r>
            <a:r>
              <a:rPr lang="es-ES" sz="1800" dirty="0"/>
              <a:t> </a:t>
            </a:r>
            <a:r>
              <a:rPr lang="es-ES" sz="1800" dirty="0" err="1"/>
              <a:t>assembly</a:t>
            </a:r>
            <a:r>
              <a:rPr lang="es-ES" sz="1800" dirty="0"/>
              <a:t> </a:t>
            </a:r>
            <a:r>
              <a:rPr lang="es-ES" sz="1800" dirty="0" err="1"/>
              <a:t>scanning</a:t>
            </a:r>
            <a:r>
              <a:rPr lang="es-ES" sz="1800" dirty="0"/>
              <a:t>:</a:t>
            </a:r>
          </a:p>
        </p:txBody>
      </p:sp>
      <p:sp>
        <p:nvSpPr>
          <p:cNvPr id="6" name="Rectángulo 5">
            <a:extLst>
              <a:ext uri="{FF2B5EF4-FFF2-40B4-BE49-F238E27FC236}">
                <a16:creationId xmlns:a16="http://schemas.microsoft.com/office/drawing/2014/main" id="{ED80BEB4-FDBE-7C43-B488-01AE45F9F326}"/>
              </a:ext>
            </a:extLst>
          </p:cNvPr>
          <p:cNvSpPr/>
          <p:nvPr/>
        </p:nvSpPr>
        <p:spPr>
          <a:xfrm>
            <a:off x="698810" y="2822748"/>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RegisterRenderer</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CustomBoxView</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CustomBoxViewRenderer</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698810" y="4753425"/>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ConfigureRenderers</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options</a:t>
            </a:r>
            <a:r>
              <a:rPr lang="es-ES" sz="1400" dirty="0">
                <a:solidFill>
                  <a:schemeClr val="bg1"/>
                </a:solidFill>
                <a:latin typeface="Consolas" panose="020B0609020204030204" pitchFamily="49" charset="0"/>
                <a:cs typeface="Consolas" panose="020B0609020204030204" pitchFamily="49" charset="0"/>
              </a:rPr>
              <a:t> =&gt; </a:t>
            </a:r>
            <a:r>
              <a:rPr lang="es-ES" sz="1400" dirty="0" err="1">
                <a:solidFill>
                  <a:schemeClr val="bg1"/>
                </a:solidFill>
                <a:latin typeface="Consolas" panose="020B0609020204030204" pitchFamily="49" charset="0"/>
                <a:cs typeface="Consolas" panose="020B0609020204030204" pitchFamily="49" charset="0"/>
              </a:rPr>
              <a:t>options.ScanForRendererAttribute</a:t>
            </a:r>
            <a:r>
              <a:rPr lang="es-ES" sz="1400" dirty="0">
                <a:solidFill>
                  <a:schemeClr val="bg1"/>
                </a:solidFill>
                <a:latin typeface="Consolas" panose="020B0609020204030204" pitchFamily="49" charset="0"/>
                <a:cs typeface="Consolas" panose="020B0609020204030204" pitchFamily="49" charset="0"/>
              </a:rPr>
              <a:t> = true)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10" name="Rectángulo 9">
            <a:extLst>
              <a:ext uri="{FF2B5EF4-FFF2-40B4-BE49-F238E27FC236}">
                <a16:creationId xmlns:a16="http://schemas.microsoft.com/office/drawing/2014/main" id="{0B09314E-98DB-CD43-A0A7-45CC5C85BBE8}"/>
              </a:ext>
            </a:extLst>
          </p:cNvPr>
          <p:cNvSpPr/>
          <p:nvPr/>
        </p:nvSpPr>
        <p:spPr bwMode="auto">
          <a:xfrm>
            <a:off x="0" y="0"/>
            <a:ext cx="12192000" cy="6858000"/>
          </a:xfrm>
          <a:prstGeom prst="rect">
            <a:avLst/>
          </a:prstGeom>
          <a:solidFill>
            <a:schemeClr val="tx1">
              <a:alpha val="5411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01EF0B45-0C97-154D-8EAA-25441D7385DB}"/>
              </a:ext>
            </a:extLst>
          </p:cNvPr>
          <p:cNvSpPr txBox="1"/>
          <p:nvPr/>
        </p:nvSpPr>
        <p:spPr>
          <a:xfrm>
            <a:off x="2476611" y="2971351"/>
            <a:ext cx="7238777" cy="1558760"/>
          </a:xfrm>
          <a:prstGeom prst="rect">
            <a:avLst/>
          </a:prstGeom>
          <a:solidFill>
            <a:srgbClr val="D83A01"/>
          </a:solidFill>
        </p:spPr>
        <p:txBody>
          <a:bodyPr wrap="none" lIns="0" tIns="0" rIns="0" bIns="0" rtlCol="0">
            <a:spAutoFit/>
          </a:bodyPr>
          <a:lstStyle/>
          <a:p>
            <a:pPr algn="ctr">
              <a:lnSpc>
                <a:spcPct val="150000"/>
              </a:lnSpc>
            </a:pPr>
            <a:r>
              <a:rPr lang="es-ES" sz="3600" dirty="0" err="1">
                <a:solidFill>
                  <a:srgbClr val="F2F2F2"/>
                </a:solidFill>
              </a:rPr>
              <a:t>The</a:t>
            </a:r>
            <a:r>
              <a:rPr lang="es-ES" sz="3600" dirty="0">
                <a:solidFill>
                  <a:srgbClr val="F2F2F2"/>
                </a:solidFill>
              </a:rPr>
              <a:t> </a:t>
            </a:r>
            <a:r>
              <a:rPr lang="es-ES" sz="3600" dirty="0" err="1">
                <a:solidFill>
                  <a:srgbClr val="F2F2F2"/>
                </a:solidFill>
              </a:rPr>
              <a:t>syntax</a:t>
            </a:r>
            <a:r>
              <a:rPr lang="es-ES" sz="3600" dirty="0">
                <a:solidFill>
                  <a:srgbClr val="F2F2F2"/>
                </a:solidFill>
              </a:rPr>
              <a:t> </a:t>
            </a:r>
            <a:r>
              <a:rPr lang="es-ES" sz="3600" dirty="0" err="1">
                <a:solidFill>
                  <a:srgbClr val="F2F2F2"/>
                </a:solidFill>
              </a:rPr>
              <a:t>is</a:t>
            </a:r>
            <a:r>
              <a:rPr lang="es-ES" sz="3600" dirty="0">
                <a:solidFill>
                  <a:srgbClr val="F2F2F2"/>
                </a:solidFill>
              </a:rPr>
              <a:t> </a:t>
            </a:r>
            <a:r>
              <a:rPr lang="es-ES" sz="3600" dirty="0" err="1">
                <a:solidFill>
                  <a:srgbClr val="F2F2F2"/>
                </a:solidFill>
              </a:rPr>
              <a:t>not</a:t>
            </a:r>
            <a:r>
              <a:rPr lang="es-ES" sz="3600" dirty="0">
                <a:solidFill>
                  <a:srgbClr val="F2F2F2"/>
                </a:solidFill>
              </a:rPr>
              <a:t> </a:t>
            </a:r>
            <a:r>
              <a:rPr lang="es-ES" sz="3600" dirty="0" err="1">
                <a:solidFill>
                  <a:srgbClr val="F2F2F2"/>
                </a:solidFill>
              </a:rPr>
              <a:t>yet</a:t>
            </a:r>
            <a:r>
              <a:rPr lang="es-ES" sz="3600" dirty="0">
                <a:solidFill>
                  <a:srgbClr val="F2F2F2"/>
                </a:solidFill>
              </a:rPr>
              <a:t> </a:t>
            </a:r>
            <a:r>
              <a:rPr lang="es-ES" sz="3600" dirty="0" err="1">
                <a:solidFill>
                  <a:srgbClr val="F2F2F2"/>
                </a:solidFill>
              </a:rPr>
              <a:t>closed</a:t>
            </a:r>
            <a:r>
              <a:rPr lang="es-ES" sz="3600" dirty="0">
                <a:solidFill>
                  <a:srgbClr val="F2F2F2"/>
                </a:solidFill>
              </a:rPr>
              <a:t>, </a:t>
            </a:r>
          </a:p>
          <a:p>
            <a:pPr algn="ctr">
              <a:lnSpc>
                <a:spcPct val="150000"/>
              </a:lnSpc>
            </a:pPr>
            <a:r>
              <a:rPr lang="es-ES" sz="3600" dirty="0">
                <a:solidFill>
                  <a:srgbClr val="F2F2F2"/>
                </a:solidFill>
              </a:rPr>
              <a:t>and </a:t>
            </a:r>
            <a:r>
              <a:rPr lang="es-ES" sz="3600" dirty="0" err="1">
                <a:solidFill>
                  <a:srgbClr val="F2F2F2"/>
                </a:solidFill>
              </a:rPr>
              <a:t>this</a:t>
            </a:r>
            <a:r>
              <a:rPr lang="es-ES" sz="3600" dirty="0">
                <a:solidFill>
                  <a:srgbClr val="F2F2F2"/>
                </a:solidFill>
              </a:rPr>
              <a:t> </a:t>
            </a:r>
            <a:r>
              <a:rPr lang="es-ES" sz="3600" dirty="0" err="1">
                <a:solidFill>
                  <a:srgbClr val="F2F2F2"/>
                </a:solidFill>
              </a:rPr>
              <a:t>slide</a:t>
            </a:r>
            <a:r>
              <a:rPr lang="es-ES" sz="3600" dirty="0">
                <a:solidFill>
                  <a:srgbClr val="F2F2F2"/>
                </a:solidFill>
              </a:rPr>
              <a:t> </a:t>
            </a:r>
            <a:r>
              <a:rPr lang="es-ES" sz="3600" dirty="0" err="1">
                <a:solidFill>
                  <a:srgbClr val="F2F2F2"/>
                </a:solidFill>
              </a:rPr>
              <a:t>content</a:t>
            </a:r>
            <a:r>
              <a:rPr lang="es-ES" sz="3600" dirty="0">
                <a:solidFill>
                  <a:srgbClr val="F2F2F2"/>
                </a:solidFill>
              </a:rPr>
              <a:t> </a:t>
            </a:r>
            <a:r>
              <a:rPr lang="es-ES" sz="3600" dirty="0" err="1">
                <a:solidFill>
                  <a:srgbClr val="F2F2F2"/>
                </a:solidFill>
              </a:rPr>
              <a:t>could</a:t>
            </a:r>
            <a:r>
              <a:rPr lang="es-ES" sz="3600" dirty="0">
                <a:solidFill>
                  <a:srgbClr val="F2F2F2"/>
                </a:solidFill>
              </a:rPr>
              <a:t> </a:t>
            </a:r>
            <a:r>
              <a:rPr lang="es-ES" sz="3600" dirty="0" err="1">
                <a:solidFill>
                  <a:srgbClr val="F2F2F2"/>
                </a:solidFill>
              </a:rPr>
              <a:t>change</a:t>
            </a:r>
            <a:endParaRPr lang="es-ES" sz="3600" dirty="0">
              <a:solidFill>
                <a:srgbClr val="F2F2F2"/>
              </a:solidFill>
            </a:endParaRPr>
          </a:p>
        </p:txBody>
      </p:sp>
    </p:spTree>
    <p:extLst>
      <p:ext uri="{BB962C8B-B14F-4D97-AF65-F5344CB8AC3E}">
        <p14:creationId xmlns:p14="http://schemas.microsoft.com/office/powerpoint/2010/main" val="29006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err="1"/>
              <a:t>You</a:t>
            </a:r>
            <a:r>
              <a:rPr lang="es-ES" sz="2000" dirty="0"/>
              <a:t> can </a:t>
            </a:r>
            <a:r>
              <a:rPr lang="es-ES" sz="2000" dirty="0" err="1"/>
              <a:t>choose</a:t>
            </a:r>
            <a:r>
              <a:rPr lang="es-ES" sz="2000" dirty="0"/>
              <a:t> </a:t>
            </a:r>
            <a:r>
              <a:rPr lang="es-ES" sz="2000" dirty="0" err="1"/>
              <a:t>which</a:t>
            </a:r>
            <a:r>
              <a:rPr lang="es-ES" sz="2000" dirty="0"/>
              <a:t> </a:t>
            </a:r>
            <a:r>
              <a:rPr lang="es-ES" sz="2000" dirty="0" err="1"/>
              <a:t>is</a:t>
            </a:r>
            <a:r>
              <a:rPr lang="es-ES" sz="2000" dirty="0"/>
              <a:t> </a:t>
            </a:r>
            <a:r>
              <a:rPr lang="es-ES" sz="2000" dirty="0" err="1"/>
              <a:t>best</a:t>
            </a:r>
            <a:r>
              <a:rPr lang="es-ES" sz="2000" dirty="0"/>
              <a:t> </a:t>
            </a:r>
            <a:r>
              <a:rPr lang="es-ES" sz="2000" dirty="0" err="1"/>
              <a:t>for</a:t>
            </a:r>
            <a:r>
              <a:rPr lang="es-ES" sz="2000" dirty="0"/>
              <a:t> </a:t>
            </a:r>
            <a:r>
              <a:rPr lang="es-ES" sz="2000" dirty="0" err="1"/>
              <a:t>you</a:t>
            </a:r>
            <a:r>
              <a:rPr lang="es-ES" sz="2000" dirty="0"/>
              <a:t> in </a:t>
            </a:r>
            <a:r>
              <a:rPr lang="es-ES" sz="2000" dirty="0" err="1"/>
              <a:t>each</a:t>
            </a:r>
            <a:r>
              <a:rPr lang="es-ES" sz="2000" dirty="0"/>
              <a:t> case, </a:t>
            </a:r>
            <a:r>
              <a:rPr lang="es-ES" sz="2000" dirty="0" err="1"/>
              <a:t>but</a:t>
            </a:r>
            <a:r>
              <a:rPr lang="es-ES" sz="2000" dirty="0"/>
              <a:t> </a:t>
            </a:r>
            <a:r>
              <a:rPr lang="es-ES" sz="2000" dirty="0" err="1"/>
              <a:t>have</a:t>
            </a:r>
            <a:r>
              <a:rPr lang="es-ES" sz="2000" dirty="0"/>
              <a:t> in </a:t>
            </a:r>
            <a:r>
              <a:rPr lang="es-ES" sz="2000" dirty="0" err="1"/>
              <a:t>mind</a:t>
            </a:r>
            <a:r>
              <a:rPr lang="es-ES" sz="2000" dirty="0"/>
              <a:t>:</a:t>
            </a:r>
          </a:p>
          <a:p>
            <a:endParaRPr lang="es-ES" sz="2000" dirty="0"/>
          </a:p>
          <a:p>
            <a:r>
              <a:rPr lang="es-ES" sz="2000" dirty="0" err="1"/>
              <a:t>Using</a:t>
            </a:r>
            <a:r>
              <a:rPr lang="es-ES" sz="2000" dirty="0"/>
              <a:t> </a:t>
            </a:r>
            <a:r>
              <a:rPr lang="es-ES" sz="2000" b="1" dirty="0" err="1"/>
              <a:t>Handlers</a:t>
            </a:r>
            <a:endParaRPr lang="es-ES" sz="2000" b="1" dirty="0"/>
          </a:p>
          <a:p>
            <a:pPr marL="285750" indent="-285750">
              <a:buFont typeface="Arial" panose="020B0604020202020204" pitchFamily="34" charset="0"/>
              <a:buChar char="•"/>
            </a:pPr>
            <a:r>
              <a:rPr lang="es-ES" sz="2000" dirty="0" err="1"/>
              <a:t>Require</a:t>
            </a:r>
            <a:r>
              <a:rPr lang="es-ES" sz="2000" dirty="0"/>
              <a:t> </a:t>
            </a:r>
            <a:r>
              <a:rPr lang="es-ES" sz="2000" i="1" dirty="0"/>
              <a:t>"</a:t>
            </a:r>
            <a:r>
              <a:rPr lang="es-ES" sz="2000" i="1" dirty="0" err="1"/>
              <a:t>some</a:t>
            </a:r>
            <a:r>
              <a:rPr lang="es-ES" sz="2000" i="1" dirty="0"/>
              <a:t> time" </a:t>
            </a:r>
            <a:r>
              <a:rPr lang="es-ES" sz="2000" dirty="0" err="1"/>
              <a:t>for</a:t>
            </a:r>
            <a:r>
              <a:rPr lang="es-ES" sz="2000" dirty="0"/>
              <a:t> </a:t>
            </a:r>
            <a:r>
              <a:rPr lang="es-ES" sz="2000" dirty="0" err="1"/>
              <a:t>code</a:t>
            </a:r>
            <a:r>
              <a:rPr lang="es-ES" sz="2000" dirty="0"/>
              <a:t> conversión.</a:t>
            </a:r>
          </a:p>
          <a:p>
            <a:pPr marL="285750" indent="-285750">
              <a:buFont typeface="Arial" panose="020B0604020202020204" pitchFamily="34" charset="0"/>
              <a:buChar char="•"/>
            </a:pPr>
            <a:r>
              <a:rPr lang="es-ES" sz="2000" dirty="0" err="1"/>
              <a:t>Every</a:t>
            </a:r>
            <a:r>
              <a:rPr lang="es-ES" sz="2000" dirty="0"/>
              <a:t> </a:t>
            </a:r>
            <a:r>
              <a:rPr lang="es-ES" sz="2000" dirty="0" err="1"/>
              <a:t>Handler</a:t>
            </a:r>
            <a:r>
              <a:rPr lang="es-ES" sz="2000" dirty="0"/>
              <a:t> </a:t>
            </a:r>
            <a:r>
              <a:rPr lang="es-ES" sz="2000" dirty="0" err="1"/>
              <a:t>is</a:t>
            </a:r>
            <a:r>
              <a:rPr lang="es-ES" sz="2000" dirty="0"/>
              <a:t> </a:t>
            </a:r>
            <a:r>
              <a:rPr lang="es-ES" sz="2000" dirty="0" err="1"/>
              <a:t>equivalent</a:t>
            </a:r>
            <a:r>
              <a:rPr lang="es-ES" sz="2000" dirty="0"/>
              <a:t> to a </a:t>
            </a:r>
            <a:r>
              <a:rPr lang="es-ES" sz="2000" dirty="0" err="1"/>
              <a:t>Fast</a:t>
            </a:r>
            <a:r>
              <a:rPr lang="es-ES" sz="2000" dirty="0"/>
              <a:t> </a:t>
            </a:r>
            <a:r>
              <a:rPr lang="es-ES" sz="2000" dirty="0" err="1"/>
              <a:t>Renderer</a:t>
            </a:r>
            <a:r>
              <a:rPr lang="es-ES" sz="2000" dirty="0"/>
              <a:t> in </a:t>
            </a:r>
            <a:r>
              <a:rPr lang="es-ES" sz="2000" dirty="0" err="1"/>
              <a:t>addition</a:t>
            </a:r>
            <a:r>
              <a:rPr lang="es-ES" sz="2000" dirty="0"/>
              <a:t> to </a:t>
            </a:r>
            <a:r>
              <a:rPr lang="es-ES" sz="2000" dirty="0" err="1"/>
              <a:t>being</a:t>
            </a:r>
            <a:r>
              <a:rPr lang="es-ES" sz="2000" dirty="0"/>
              <a:t> </a:t>
            </a:r>
            <a:r>
              <a:rPr lang="es-ES" sz="2000" dirty="0" err="1"/>
              <a:t>managed</a:t>
            </a:r>
            <a:r>
              <a:rPr lang="es-ES" sz="2000" dirty="0"/>
              <a:t> </a:t>
            </a:r>
            <a:r>
              <a:rPr lang="es-ES" sz="2000" dirty="0" err="1"/>
              <a:t>differently</a:t>
            </a:r>
            <a:r>
              <a:rPr lang="es-ES" sz="2000" dirty="0"/>
              <a:t> </a:t>
            </a:r>
            <a:r>
              <a:rPr lang="es-ES" sz="2000" dirty="0" err="1"/>
              <a:t>by</a:t>
            </a:r>
            <a:r>
              <a:rPr lang="es-ES" sz="2000" dirty="0"/>
              <a:t> </a:t>
            </a:r>
            <a:r>
              <a:rPr lang="es-ES" sz="2000" dirty="0" err="1"/>
              <a:t>Layouts</a:t>
            </a:r>
            <a:r>
              <a:rPr lang="es-ES" sz="2000" dirty="0"/>
              <a:t> </a:t>
            </a:r>
            <a:r>
              <a:rPr lang="es-ES" sz="2000" dirty="0" err="1"/>
              <a:t>having</a:t>
            </a:r>
            <a:r>
              <a:rPr lang="es-ES" sz="2000" dirty="0"/>
              <a:t> a </a:t>
            </a:r>
            <a:r>
              <a:rPr lang="es-ES" sz="2000" dirty="0" err="1"/>
              <a:t>better</a:t>
            </a:r>
            <a:r>
              <a:rPr lang="es-ES" sz="2000" dirty="0"/>
              <a:t> performance.</a:t>
            </a:r>
          </a:p>
          <a:p>
            <a:pPr marL="285750" indent="-285750">
              <a:buFont typeface="Arial" panose="020B0604020202020204" pitchFamily="34" charset="0"/>
              <a:buChar char="•"/>
            </a:pPr>
            <a:r>
              <a:rPr lang="es-ES" sz="2000" dirty="0" err="1"/>
              <a:t>Allow</a:t>
            </a:r>
            <a:r>
              <a:rPr lang="es-ES" sz="2000" dirty="0"/>
              <a:t> more </a:t>
            </a:r>
            <a:r>
              <a:rPr lang="es-ES" sz="2000" dirty="0" err="1"/>
              <a:t>extensibility</a:t>
            </a:r>
            <a:r>
              <a:rPr lang="es-ES" sz="2000" dirty="0"/>
              <a:t> </a:t>
            </a:r>
            <a:r>
              <a:rPr lang="es-ES" sz="2000" dirty="0" err="1"/>
              <a:t>options</a:t>
            </a:r>
            <a:r>
              <a:rPr lang="es-ES" sz="2000" dirty="0"/>
              <a:t>.</a:t>
            </a:r>
          </a:p>
          <a:p>
            <a:pPr marL="285750" indent="-285750">
              <a:buFont typeface="Arial" panose="020B0604020202020204" pitchFamily="34" charset="0"/>
              <a:buChar char="•"/>
            </a:pPr>
            <a:endParaRPr lang="es-ES" sz="2000" dirty="0"/>
          </a:p>
          <a:p>
            <a:r>
              <a:rPr lang="es-ES" sz="2000" dirty="0" err="1"/>
              <a:t>Using</a:t>
            </a:r>
            <a:r>
              <a:rPr lang="es-ES" sz="2000" dirty="0"/>
              <a:t> </a:t>
            </a:r>
            <a:r>
              <a:rPr lang="es-ES" sz="2000" b="1" dirty="0" err="1"/>
              <a:t>Renderers</a:t>
            </a:r>
            <a:endParaRPr lang="es-ES" sz="2000" b="1" dirty="0"/>
          </a:p>
          <a:p>
            <a:pPr marL="285750" indent="-285750">
              <a:buFont typeface="Arial" panose="020B0604020202020204" pitchFamily="34" charset="0"/>
              <a:buChar char="•"/>
            </a:pPr>
            <a:r>
              <a:rPr lang="es-ES" sz="2000" dirty="0" err="1"/>
              <a:t>It</a:t>
            </a:r>
            <a:r>
              <a:rPr lang="es-ES" sz="2000" dirty="0"/>
              <a:t> </a:t>
            </a:r>
            <a:r>
              <a:rPr lang="es-ES" sz="2000" dirty="0" err="1"/>
              <a:t>does</a:t>
            </a:r>
            <a:r>
              <a:rPr lang="es-ES" sz="2000" dirty="0"/>
              <a:t> </a:t>
            </a:r>
            <a:r>
              <a:rPr lang="es-ES" sz="2000" dirty="0" err="1"/>
              <a:t>not</a:t>
            </a:r>
            <a:r>
              <a:rPr lang="es-ES" sz="2000" dirty="0"/>
              <a:t> </a:t>
            </a:r>
            <a:r>
              <a:rPr lang="es-ES" sz="2000" dirty="0" err="1"/>
              <a:t>require</a:t>
            </a:r>
            <a:r>
              <a:rPr lang="es-ES" sz="2000" dirty="0"/>
              <a:t> </a:t>
            </a:r>
            <a:r>
              <a:rPr lang="es-ES" sz="2000" dirty="0" err="1"/>
              <a:t>changes</a:t>
            </a:r>
            <a:r>
              <a:rPr lang="es-ES" sz="2000" dirty="0"/>
              <a:t>.</a:t>
            </a:r>
          </a:p>
          <a:p>
            <a:pPr marL="285750" indent="-285750">
              <a:buFont typeface="Arial" panose="020B0604020202020204" pitchFamily="34" charset="0"/>
              <a:buChar char="•"/>
            </a:pPr>
            <a:r>
              <a:rPr lang="es-ES" sz="2000" dirty="0" err="1"/>
              <a:t>You</a:t>
            </a:r>
            <a:r>
              <a:rPr lang="es-ES" sz="2000" dirty="0"/>
              <a:t> </a:t>
            </a:r>
            <a:r>
              <a:rPr lang="es-ES" sz="2000" dirty="0" err="1"/>
              <a:t>don't</a:t>
            </a:r>
            <a:r>
              <a:rPr lang="es-ES" sz="2000" dirty="0"/>
              <a:t> </a:t>
            </a:r>
            <a:r>
              <a:rPr lang="es-ES" sz="2000" dirty="0" err="1"/>
              <a:t>take</a:t>
            </a:r>
            <a:r>
              <a:rPr lang="es-ES" sz="2000" dirty="0"/>
              <a:t> </a:t>
            </a:r>
            <a:r>
              <a:rPr lang="es-ES" sz="2000" dirty="0" err="1"/>
              <a:t>advantage</a:t>
            </a:r>
            <a:r>
              <a:rPr lang="es-ES" sz="2000" dirty="0"/>
              <a:t> of </a:t>
            </a:r>
            <a:r>
              <a:rPr lang="es-ES" sz="2000" dirty="0" err="1"/>
              <a:t>any</a:t>
            </a:r>
            <a:r>
              <a:rPr lang="es-ES" sz="2000" dirty="0"/>
              <a:t> of </a:t>
            </a:r>
            <a:r>
              <a:rPr lang="es-ES" sz="2000" dirty="0" err="1"/>
              <a:t>the</a:t>
            </a:r>
            <a:r>
              <a:rPr lang="es-ES" sz="2000" dirty="0"/>
              <a:t> </a:t>
            </a:r>
            <a:r>
              <a:rPr lang="es-ES" sz="2000" dirty="0" err="1"/>
              <a:t>handlers</a:t>
            </a:r>
            <a:r>
              <a:rPr lang="es-ES" sz="2000" dirty="0"/>
              <a:t> </a:t>
            </a:r>
            <a:r>
              <a:rPr lang="es-ES" sz="2000" dirty="0" err="1"/>
              <a:t>improvements</a:t>
            </a:r>
            <a:r>
              <a:rPr lang="es-ES" sz="2000" dirty="0"/>
              <a:t> (performance, </a:t>
            </a:r>
            <a:r>
              <a:rPr lang="es-ES" sz="2000" dirty="0" err="1"/>
              <a:t>extensibility</a:t>
            </a:r>
            <a:r>
              <a:rPr lang="es-ES" sz="2000" dirty="0"/>
              <a:t>,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Is .NET MAUI all about the Handlers?</a:t>
            </a:r>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4308872"/>
          </a:xfrm>
          <a:prstGeom prst="rect">
            <a:avLst/>
          </a:prstGeom>
          <a:noFill/>
        </p:spPr>
        <p:txBody>
          <a:bodyPr wrap="square">
            <a:spAutoFit/>
          </a:bodyPr>
          <a:lstStyle/>
          <a:p>
            <a:pPr marL="342900" indent="-342900">
              <a:buFont typeface="Arial" panose="020B0604020202020204" pitchFamily="34" charset="0"/>
              <a:buChar char="•"/>
            </a:pPr>
            <a:r>
              <a:rPr lang="es-ES" sz="3200" dirty="0" err="1"/>
              <a:t>Simplifying</a:t>
            </a:r>
            <a:r>
              <a:rPr lang="es-ES" sz="3200" dirty="0"/>
              <a:t> </a:t>
            </a:r>
            <a:r>
              <a:rPr lang="es-ES" sz="3200" dirty="0" err="1"/>
              <a:t>everything</a:t>
            </a:r>
            <a:r>
              <a:rPr lang="es-ES" sz="3200" dirty="0"/>
              <a:t>.</a:t>
            </a:r>
          </a:p>
          <a:p>
            <a:pPr marL="342900" indent="-342900">
              <a:buFont typeface="Arial" panose="020B0604020202020204" pitchFamily="34" charset="0"/>
              <a:buChar char="•"/>
            </a:pPr>
            <a:r>
              <a:rPr lang="es-ES" sz="3200" dirty="0"/>
              <a:t>Single Project </a:t>
            </a:r>
            <a:r>
              <a:rPr lang="es-ES" sz="3200" dirty="0" err="1"/>
              <a:t>mindset</a:t>
            </a:r>
            <a:r>
              <a:rPr lang="es-ES" sz="3200" dirty="0"/>
              <a:t>.</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err="1"/>
              <a:t>Future</a:t>
            </a:r>
            <a:r>
              <a:rPr lang="es-ES" sz="3200" dirty="0"/>
              <a:t> forward </a:t>
            </a:r>
            <a:r>
              <a:rPr lang="es-ES" sz="3200" dirty="0" err="1"/>
              <a:t>design</a:t>
            </a:r>
            <a:r>
              <a:rPr lang="es-ES" sz="3200" dirty="0"/>
              <a:t> to more </a:t>
            </a:r>
            <a:r>
              <a:rPr lang="es-ES" sz="3200" dirty="0" err="1"/>
              <a:t>easily</a:t>
            </a:r>
            <a:r>
              <a:rPr lang="es-ES" sz="3200" dirty="0"/>
              <a:t> </a:t>
            </a:r>
            <a:r>
              <a:rPr lang="es-ES" sz="3200" dirty="0" err="1"/>
              <a:t>adopt</a:t>
            </a:r>
            <a:r>
              <a:rPr lang="es-ES" sz="3200" dirty="0"/>
              <a:t> UI </a:t>
            </a:r>
            <a:r>
              <a:rPr lang="es-ES" sz="3200" dirty="0" err="1"/>
              <a:t>paradigms</a:t>
            </a:r>
            <a:r>
              <a:rPr lang="es-ES" sz="3200" dirty="0"/>
              <a:t> and </a:t>
            </a:r>
            <a:r>
              <a:rPr lang="es-ES" sz="3200" dirty="0" err="1"/>
              <a:t>renderer</a:t>
            </a:r>
            <a:r>
              <a:rPr lang="es-ES" sz="3200" dirty="0"/>
              <a:t> </a:t>
            </a:r>
            <a:r>
              <a:rPr lang="es-ES" sz="3200" dirty="0" err="1"/>
              <a:t>strategies</a:t>
            </a:r>
            <a:r>
              <a:rPr lang="es-ES" sz="3200" dirty="0"/>
              <a:t>.</a:t>
            </a:r>
          </a:p>
          <a:p>
            <a:pPr marL="342900" indent="-342900">
              <a:buFont typeface="Arial" panose="020B0604020202020204" pitchFamily="34" charset="0"/>
              <a:buChar char="•"/>
            </a:pPr>
            <a:r>
              <a:rPr lang="es-ES" sz="3200" dirty="0" err="1"/>
              <a:t>ControlTemplates</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And more!</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41912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Questions?</a:t>
            </a:r>
          </a:p>
        </p:txBody>
      </p:sp>
      <p:pic>
        <p:nvPicPr>
          <p:cNvPr id="3" name="Graphic 5">
            <a:extLst>
              <a:ext uri="{FF2B5EF4-FFF2-40B4-BE49-F238E27FC236}">
                <a16:creationId xmlns:a16="http://schemas.microsoft.com/office/drawing/2014/main" id="{C17E0E29-B16D-D24A-921C-0F43EB771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4927" y="3991655"/>
            <a:ext cx="2369939" cy="2866345"/>
          </a:xfrm>
          <a:prstGeom prst="rect">
            <a:avLst/>
          </a:prstGeom>
        </p:spPr>
      </p:pic>
    </p:spTree>
    <p:extLst>
      <p:ext uri="{BB962C8B-B14F-4D97-AF65-F5344CB8AC3E}">
        <p14:creationId xmlns:p14="http://schemas.microsoft.com/office/powerpoint/2010/main" val="40219497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a:latin typeface="Segoe UI Semibold"/>
                <a:cs typeface="Segoe UI Semibold"/>
              </a:rPr>
              <a:t>.NET MAUI </a:t>
            </a:r>
            <a:r>
              <a:rPr lang="en-US" b="1">
                <a:latin typeface="Segoe UI Semibold"/>
                <a:cs typeface="Segoe UI Semibold"/>
              </a:rPr>
              <a:t>Summary</a:t>
            </a:r>
            <a:endParaRPr lang="en-US" b="1"/>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592671"/>
          </a:xfrm>
        </p:spPr>
        <p:txBody>
          <a:bodyPr vert="horz" wrap="square" lIns="146284" tIns="91427" rIns="146284" bIns="91427" rtlCol="0" anchor="t">
            <a:spAutoFit/>
          </a:bodyPr>
          <a:lstStyle/>
          <a:p>
            <a:pPr marL="0" indent="0">
              <a:buNone/>
            </a:pPr>
            <a:r>
              <a:rPr lang="en-US" sz="1765">
                <a:cs typeface="Segoe UI"/>
              </a:rPr>
              <a:t>SDK-style projects</a:t>
            </a:r>
          </a:p>
          <a:p>
            <a:pPr marL="0" indent="0">
              <a:buNone/>
            </a:pPr>
            <a:r>
              <a:rPr lang="en-US" sz="1765">
                <a:cs typeface="Segoe UI"/>
              </a:rPr>
              <a:t>Single-headed project</a:t>
            </a:r>
          </a:p>
          <a:p>
            <a:pPr marL="0" indent="0">
              <a:buNone/>
            </a:pPr>
            <a:r>
              <a:rPr lang="en-US" sz="1765">
                <a:cs typeface="Segoe UI"/>
              </a:rPr>
              <a:t>CLI support</a:t>
            </a:r>
            <a:endParaRPr lang="en-US" sz="1765"/>
          </a:p>
          <a:p>
            <a:pPr marL="0" indent="0">
              <a:buNone/>
            </a:pPr>
            <a:r>
              <a:rPr lang="en-US" sz="1765">
                <a:cs typeface="Segoe UI"/>
              </a:rPr>
              <a:t>.NET 6 BCL</a:t>
            </a:r>
          </a:p>
          <a:p>
            <a:pPr marL="0" indent="0">
              <a:buNone/>
            </a:pPr>
            <a:r>
              <a:rPr lang="en-US" sz="1765">
                <a:cs typeface="Segoe UI"/>
              </a:rPr>
              <a:t>Multi-paradigm</a:t>
            </a:r>
          </a:p>
          <a:p>
            <a:pPr marL="347928" indent="-236175"/>
            <a:r>
              <a:rPr lang="en-US" sz="1372">
                <a:latin typeface="Segoe UI"/>
                <a:cs typeface="Segoe UI"/>
              </a:rPr>
              <a:t>XAML markup &amp; C# UI supported</a:t>
            </a:r>
          </a:p>
          <a:p>
            <a:pPr marL="347928" indent="-236175"/>
            <a:r>
              <a:rPr lang="en-US" sz="1372" err="1">
                <a:latin typeface="Segoe UI"/>
                <a:cs typeface="Segoe UI"/>
              </a:rPr>
              <a:t>Blazor</a:t>
            </a:r>
            <a:r>
              <a:rPr lang="en-US" sz="1372">
                <a:latin typeface="Segoe UI"/>
                <a:cs typeface="Segoe UI"/>
              </a:rPr>
              <a:t> &amp; C# MVU ready</a:t>
            </a:r>
            <a:endParaRPr lang="en-US" sz="2549">
              <a:latin typeface="Segoe UI"/>
              <a:cs typeface="Segoe UI"/>
            </a:endParaRPr>
          </a:p>
          <a:p>
            <a:pPr marL="335851" indent="-335851"/>
            <a:endParaRPr lang="en-US" sz="1765">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panose="020B0502040204020203" pitchFamily="34" charset="0"/>
                <a:cs typeface="Segoe UI Light" panose="020B0502040204020203" pitchFamily="34" charset="0"/>
              </a:rPr>
              <a:t>File | New</a:t>
            </a:r>
          </a:p>
          <a:p>
            <a:pPr marL="457112" indent="-457112"/>
            <a:r>
              <a:rPr lang="en-US" sz="1372">
                <a:latin typeface="Segoe UI"/>
                <a:cs typeface="Segoe UI"/>
              </a:rPr>
              <a:t>Multi-platform App UI (.NET)</a:t>
            </a:r>
          </a:p>
          <a:p>
            <a:pPr marL="457112" indent="-457112"/>
            <a:endParaRPr lang="en-US" sz="1372">
              <a:latin typeface="Segoe UI"/>
              <a:cs typeface="Segoe UI"/>
            </a:endParaRPr>
          </a:p>
          <a:p>
            <a:pPr marL="0" indent="0">
              <a:buNone/>
            </a:pPr>
            <a:r>
              <a:rPr lang="en-US" sz="1765">
                <a:latin typeface="Segoe UI Light"/>
                <a:cs typeface="Segoe UI"/>
              </a:rPr>
              <a:t>CLI</a:t>
            </a:r>
          </a:p>
          <a:p>
            <a:pPr marL="335851" indent="-335851"/>
            <a:r>
              <a:rPr lang="en-US" sz="1372">
                <a:latin typeface="Segoe UI"/>
                <a:cs typeface="Segoe UI"/>
              </a:rPr>
              <a:t>dotnet install </a:t>
            </a:r>
            <a:r>
              <a:rPr lang="en-US" sz="1372" err="1">
                <a:latin typeface="Segoe UI"/>
                <a:cs typeface="Segoe UI"/>
              </a:rPr>
              <a:t>maui</a:t>
            </a:r>
            <a:endParaRPr lang="en-US" sz="1372"/>
          </a:p>
          <a:p>
            <a:pPr marL="335851" indent="-335851"/>
            <a:r>
              <a:rPr lang="en-US" sz="1372">
                <a:latin typeface="Segoe UI"/>
                <a:cs typeface="Segoe UI"/>
              </a:rPr>
              <a:t>dotnet new </a:t>
            </a:r>
            <a:r>
              <a:rPr lang="en-US" sz="1372" err="1">
                <a:latin typeface="Segoe UI"/>
                <a:cs typeface="Segoe UI"/>
              </a:rPr>
              <a:t>maui</a:t>
            </a:r>
            <a:endParaRPr lang="en-US" sz="1372">
              <a:latin typeface="Segoe UI"/>
              <a:cs typeface="Segoe UI"/>
            </a:endParaRPr>
          </a:p>
          <a:p>
            <a:pPr marL="335851" indent="-335851"/>
            <a:endParaRPr lang="en-US" sz="1372">
              <a:latin typeface="Segoe UI"/>
              <a:cs typeface="Segoe UI"/>
            </a:endParaRPr>
          </a:p>
          <a:p>
            <a:pPr marL="0" indent="0">
              <a:buNone/>
            </a:pPr>
            <a:r>
              <a:rPr lang="en-US" sz="1765">
                <a:latin typeface="Segoe UI Light" panose="020B0502040204020203" pitchFamily="34" charset="0"/>
                <a:cs typeface="Segoe UI Light" panose="020B0502040204020203" pitchFamily="34" charset="0"/>
              </a:rPr>
              <a:t>Namespaces </a:t>
            </a:r>
          </a:p>
          <a:p>
            <a:pPr marL="457112" indent="-457112"/>
            <a:r>
              <a:rPr lang="en-US" sz="1372" err="1">
                <a:latin typeface="Segoe UI"/>
                <a:cs typeface="Segoe UI"/>
              </a:rPr>
              <a:t>System.Maui</a:t>
            </a:r>
            <a:r>
              <a:rPr lang="en-US" sz="1372">
                <a:latin typeface="Segoe UI"/>
                <a:cs typeface="Segoe UI"/>
              </a:rPr>
              <a:t> 	(previously </a:t>
            </a:r>
            <a:r>
              <a:rPr lang="en-US" sz="1372" err="1">
                <a:latin typeface="Segoe UI"/>
                <a:cs typeface="Segoe UI"/>
              </a:rPr>
              <a:t>Xamarin.Forms</a:t>
            </a:r>
            <a:r>
              <a:rPr lang="en-US" sz="1372">
                <a:latin typeface="Segoe UI"/>
                <a:cs typeface="Segoe UI"/>
              </a:rPr>
              <a:t>)</a:t>
            </a:r>
          </a:p>
          <a:p>
            <a:pPr marL="457112" indent="-457112"/>
            <a:r>
              <a:rPr lang="en-US" sz="1372" err="1">
                <a:latin typeface="Segoe UI"/>
                <a:cs typeface="Segoe UI"/>
              </a:rPr>
              <a:t>System.Device</a:t>
            </a:r>
            <a:r>
              <a:rPr lang="en-US" sz="1372">
                <a:latin typeface="Segoe UI"/>
                <a:cs typeface="Segoe UI"/>
              </a:rPr>
              <a:t> 	(previously </a:t>
            </a:r>
            <a:r>
              <a:rPr lang="en-US" sz="1372" err="1">
                <a:latin typeface="Segoe UI"/>
                <a:cs typeface="Segoe UI"/>
              </a:rPr>
              <a:t>Xamarin.Essentials</a:t>
            </a:r>
            <a:r>
              <a:rPr lang="en-US" sz="1372">
                <a:latin typeface="Segoe UI"/>
                <a:cs typeface="Segoe UI"/>
              </a:rPr>
              <a:t>)</a:t>
            </a:r>
            <a:endParaRPr lang="en-US" sz="1372"/>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a:latin typeface="Segoe UI Light"/>
                <a:cs typeface="Segoe UI"/>
              </a:rPr>
              <a:t>Compatibility</a:t>
            </a:r>
          </a:p>
          <a:p>
            <a:pPr marL="335851" indent="-335851"/>
            <a:r>
              <a:rPr lang="en-US" sz="1200" b="1">
                <a:latin typeface="Segoe UI"/>
                <a:cs typeface="Segoe UI"/>
              </a:rPr>
              <a:t>Minimal</a:t>
            </a:r>
            <a:r>
              <a:rPr lang="en-US" sz="1200">
                <a:latin typeface="Segoe UI"/>
                <a:cs typeface="Segoe UI"/>
              </a:rPr>
              <a:t> API Changes – All add developer value (perf, dev loop, etc.)</a:t>
            </a:r>
          </a:p>
          <a:p>
            <a:pPr marL="335851" indent="-335851"/>
            <a:r>
              <a:rPr lang="en-US" sz="1200" b="1">
                <a:latin typeface="Segoe UI"/>
                <a:cs typeface="Segoe UI"/>
              </a:rPr>
              <a:t>Migration support</a:t>
            </a:r>
            <a:r>
              <a:rPr lang="en-US" sz="1200">
                <a:latin typeface="Segoe UI"/>
                <a:cs typeface="Segoe UI"/>
              </a:rPr>
              <a:t> for Xamarin &amp; Xamarin.Forms</a:t>
            </a:r>
          </a:p>
          <a:p>
            <a:pPr marL="335851" indent="-335851"/>
            <a:r>
              <a:rPr lang="en-US" sz="1200"/>
              <a:t>Existing Xamarin.Forms app support for </a:t>
            </a:r>
            <a:r>
              <a:rPr lang="en-US" sz="1200" b="1"/>
              <a:t>one-year</a:t>
            </a:r>
            <a:r>
              <a:rPr lang="en-US" sz="1200"/>
              <a:t> window after release of .NET MAUI</a:t>
            </a:r>
          </a:p>
          <a:p>
            <a:pPr marL="335851" indent="-335851"/>
            <a:endParaRPr lang="en-US" sz="1372"/>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500"/>
                                        <p:tgtEl>
                                          <p:spTgt spid="2">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err="1"/>
              <a:t>Goals</a:t>
            </a:r>
            <a:r>
              <a:rPr lang="es-ES"/>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2982932"/>
          </a:xfrm>
        </p:spPr>
        <p:txBody>
          <a:bodyPr/>
          <a:lstStyle/>
          <a:p>
            <a:r>
              <a:rPr lang="en-US" b="0">
                <a:solidFill>
                  <a:schemeClr val="accent6">
                    <a:lumMod val="10000"/>
                  </a:schemeClr>
                </a:solidFill>
              </a:rPr>
              <a:t>App Code primarily interacts with the .NET MAUI API (1).</a:t>
            </a:r>
          </a:p>
          <a:p>
            <a:r>
              <a:rPr lang="en-US" b="0">
                <a:solidFill>
                  <a:schemeClr val="accent6">
                    <a:lumMod val="10000"/>
                  </a:schemeClr>
                </a:solidFill>
              </a:rPr>
              <a:t>As needed, App Code may directly exercise platform APIs (2) via 3 primary channels: </a:t>
            </a:r>
          </a:p>
          <a:p>
            <a:pPr marL="280121" indent="-280121">
              <a:buFont typeface="Arial" panose="020B0604020202020204" pitchFamily="34" charset="0"/>
              <a:buChar char="•"/>
            </a:pPr>
            <a:r>
              <a:rPr lang="en-US" b="0">
                <a:solidFill>
                  <a:schemeClr val="accent6">
                    <a:lumMod val="10000"/>
                  </a:schemeClr>
                </a:solidFill>
              </a:rPr>
              <a:t>Platform Specifics</a:t>
            </a:r>
          </a:p>
          <a:p>
            <a:pPr marL="280121" indent="-280121">
              <a:buFont typeface="Arial" panose="020B0604020202020204" pitchFamily="34" charset="0"/>
              <a:buChar char="•"/>
            </a:pPr>
            <a:r>
              <a:rPr lang="en-US" b="0">
                <a:solidFill>
                  <a:schemeClr val="accent6">
                    <a:lumMod val="10000"/>
                  </a:schemeClr>
                </a:solidFill>
              </a:rPr>
              <a:t>Effects</a:t>
            </a:r>
          </a:p>
          <a:p>
            <a:pPr marL="280121" indent="-280121">
              <a:buFont typeface="Arial" panose="020B0604020202020204" pitchFamily="34" charset="0"/>
              <a:buChar char="•"/>
            </a:pPr>
            <a:r>
              <a:rPr lang="en-US" b="0">
                <a:solidFill>
                  <a:schemeClr val="accent6">
                    <a:lumMod val="10000"/>
                  </a:schemeClr>
                </a:solidFill>
              </a:rPr>
              <a:t>Custom Renderers</a:t>
            </a:r>
          </a:p>
          <a:p>
            <a:pPr marL="280121" indent="-280121">
              <a:buFont typeface="Arial" panose="020B0604020202020204" pitchFamily="34" charset="0"/>
              <a:buChar char="•"/>
            </a:pPr>
            <a:endParaRPr lang="en-US" b="0">
              <a:solidFill>
                <a:schemeClr val="accent6">
                  <a:lumMod val="10000"/>
                </a:schemeClr>
              </a:solidFill>
            </a:endParaRPr>
          </a:p>
          <a:p>
            <a:r>
              <a:rPr lang="en-US" b="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dirty="0">
                <a:solidFill>
                  <a:schemeClr val="tx1"/>
                </a:solidFill>
                <a:latin typeface="Segoe UI Semibold"/>
                <a:cs typeface="Segoe UI Semibold"/>
              </a:rPr>
              <a:t>¿Handlers?</a:t>
            </a:r>
            <a:endParaRPr lang="en-US" sz="7007" dirty="0">
              <a:solidFill>
                <a:schemeClr val="tx1"/>
              </a:solidFill>
              <a:cs typeface="Segoe UI"/>
            </a:endParaRPr>
          </a:p>
        </p:txBody>
      </p:sp>
      <p:pic>
        <p:nvPicPr>
          <p:cNvPr id="3" name="Graphic 5">
            <a:extLst>
              <a:ext uri="{FF2B5EF4-FFF2-40B4-BE49-F238E27FC236}">
                <a16:creationId xmlns:a16="http://schemas.microsoft.com/office/drawing/2014/main" id="{7CFA0770-C451-5048-94B9-B16ABCCA0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2285" y="3991655"/>
            <a:ext cx="2369939" cy="2866345"/>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2.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3090</TotalTime>
  <Words>5314</Words>
  <Application>Microsoft Macintosh PowerPoint</Application>
  <PresentationFormat>Panorámica</PresentationFormat>
  <Paragraphs>634</Paragraphs>
  <Slides>37</Slides>
  <Notes>22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Glossary of Terms </vt:lpstr>
      <vt:lpstr>What are the architecture problems of Xamarin.Forms?</vt:lpstr>
      <vt:lpstr>Xamarin.Forms: Adding Custom Behavior, it can also be improved</vt:lpstr>
      <vt:lpstr>Motivation for the .NET MAUI changes?  </vt:lpstr>
      <vt:lpstr>.NET MAUI Internal Architecture Overview</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Let's take a look at the Handlers</vt:lpstr>
      <vt:lpstr>Xamarin.Forms: Adding Custom Behavior</vt:lpstr>
      <vt:lpstr>Maui: Adding Custom Behavior</vt:lpstr>
      <vt:lpstr>Maui: Adding Custom Behavior</vt:lpstr>
      <vt:lpstr>Let's see how port a Xamarin.Forms Renderer to a .NET MAUI Handler</vt:lpstr>
      <vt:lpstr>But…</vt:lpstr>
      <vt:lpstr>Renderer to Handler and Handler to Renderer Shims</vt:lpstr>
      <vt:lpstr>.NET MAUI and and Dependency Injection </vt:lpstr>
      <vt:lpstr>And what about the Xamarin.Forms renderers?</vt:lpstr>
      <vt:lpstr>Using “old” Renderers in .NET MAUI</vt:lpstr>
      <vt:lpstr>Mixing renderers and handlers in the same .NET MAUI App</vt:lpstr>
      <vt:lpstr>Is .NET MAUI all about the Handlers?</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55</cp:revision>
  <dcterms:created xsi:type="dcterms:W3CDTF">2020-08-13T23:21:50Z</dcterms:created>
  <dcterms:modified xsi:type="dcterms:W3CDTF">2020-11-20T16:35:42Z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